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1"/>
  </p:notesMasterIdLst>
  <p:sldIdLst>
    <p:sldId id="292" r:id="rId3"/>
    <p:sldId id="293" r:id="rId4"/>
    <p:sldId id="309" r:id="rId5"/>
    <p:sldId id="298" r:id="rId6"/>
    <p:sldId id="299" r:id="rId7"/>
    <p:sldId id="319" r:id="rId8"/>
    <p:sldId id="320" r:id="rId9"/>
    <p:sldId id="321" r:id="rId10"/>
    <p:sldId id="316" r:id="rId11"/>
    <p:sldId id="294" r:id="rId12"/>
    <p:sldId id="310" r:id="rId13"/>
    <p:sldId id="329" r:id="rId14"/>
    <p:sldId id="330" r:id="rId15"/>
    <p:sldId id="311" r:id="rId16"/>
    <p:sldId id="317" r:id="rId17"/>
    <p:sldId id="318" r:id="rId18"/>
    <p:sldId id="322" r:id="rId19"/>
    <p:sldId id="312" r:id="rId20"/>
    <p:sldId id="313" r:id="rId21"/>
    <p:sldId id="323" r:id="rId22"/>
    <p:sldId id="304" r:id="rId23"/>
    <p:sldId id="314" r:id="rId24"/>
    <p:sldId id="315" r:id="rId25"/>
    <p:sldId id="324" r:id="rId26"/>
    <p:sldId id="327" r:id="rId27"/>
    <p:sldId id="326" r:id="rId28"/>
    <p:sldId id="328" r:id="rId29"/>
    <p:sldId id="3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3"/>
    <p:restoredTop sz="95052"/>
  </p:normalViewPr>
  <p:slideViewPr>
    <p:cSldViewPr snapToGrid="0" snapToObjects="1" showGuides="1">
      <p:cViewPr>
        <p:scale>
          <a:sx n="135" d="100"/>
          <a:sy n="135" d="100"/>
        </p:scale>
        <p:origin x="246" y="-78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Sheet1!$B$2:$B$21</c:f>
              <c:numCache>
                <c:formatCode>#,##0</c:formatCode>
                <c:ptCount val="20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Sheet1!$C$2:$C$21</c:f>
              <c:numCache>
                <c:formatCode>#,##0</c:formatCode>
                <c:ptCount val="20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Sheet1!$D$2:$D$21</c:f>
              <c:numCache>
                <c:formatCode>#,##0</c:formatCode>
                <c:ptCount val="20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Sheet1!$E$2:$E$21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Sheet1!$F$2:$F$21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Sheet1!$G$2:$G$21</c:f>
              <c:numCache>
                <c:formatCode>#,##0</c:formatCode>
                <c:ptCount val="20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24-4919-A624-272030831B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24-4919-A624-272030831B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24-4919-A624-272030831B21}"/>
              </c:ext>
            </c:extLst>
          </c:dPt>
          <c:cat>
            <c:strRef>
              <c:f>Sheet1!$A$2:$A$4</c:f>
              <c:strCache>
                <c:ptCount val="3"/>
                <c:pt idx="0">
                  <c:v>Start-ups</c:v>
                </c:pt>
                <c:pt idx="1">
                  <c:v>Large companies</c:v>
                </c:pt>
                <c:pt idx="2">
                  <c:v>Small companies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D-5843-8EE0-CB7355E51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6"/>
        <c:holeSize val="64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chart" Target="../charts/chart2.xml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6.emf"/><Relationship Id="rId7" Type="http://schemas.openxmlformats.org/officeDocument/2006/relationships/image" Target="../media/image47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emf"/><Relationship Id="rId18" Type="http://schemas.openxmlformats.org/officeDocument/2006/relationships/image" Target="../media/image55.emf"/><Relationship Id="rId26" Type="http://schemas.openxmlformats.org/officeDocument/2006/relationships/image" Target="../media/image63.emf"/><Relationship Id="rId39" Type="http://schemas.openxmlformats.org/officeDocument/2006/relationships/image" Target="../media/image76.emf"/><Relationship Id="rId21" Type="http://schemas.openxmlformats.org/officeDocument/2006/relationships/image" Target="../media/image58.emf"/><Relationship Id="rId34" Type="http://schemas.openxmlformats.org/officeDocument/2006/relationships/image" Target="../media/image71.emf"/><Relationship Id="rId7" Type="http://schemas.openxmlformats.org/officeDocument/2006/relationships/image" Target="../media/image52.emf"/><Relationship Id="rId12" Type="http://schemas.openxmlformats.org/officeDocument/2006/relationships/image" Target="../media/image13.emf"/><Relationship Id="rId17" Type="http://schemas.openxmlformats.org/officeDocument/2006/relationships/image" Target="../media/image35.emf"/><Relationship Id="rId25" Type="http://schemas.openxmlformats.org/officeDocument/2006/relationships/image" Target="../media/image62.emf"/><Relationship Id="rId33" Type="http://schemas.openxmlformats.org/officeDocument/2006/relationships/image" Target="../media/image70.emf"/><Relationship Id="rId38" Type="http://schemas.openxmlformats.org/officeDocument/2006/relationships/image" Target="../media/image75.emf"/><Relationship Id="rId2" Type="http://schemas.openxmlformats.org/officeDocument/2006/relationships/image" Target="../media/image50.emf"/><Relationship Id="rId16" Type="http://schemas.openxmlformats.org/officeDocument/2006/relationships/image" Target="../media/image54.emf"/><Relationship Id="rId20" Type="http://schemas.openxmlformats.org/officeDocument/2006/relationships/image" Target="../media/image57.emf"/><Relationship Id="rId29" Type="http://schemas.openxmlformats.org/officeDocument/2006/relationships/image" Target="../media/image6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11" Type="http://schemas.openxmlformats.org/officeDocument/2006/relationships/image" Target="../media/image12.emf"/><Relationship Id="rId24" Type="http://schemas.openxmlformats.org/officeDocument/2006/relationships/image" Target="../media/image61.emf"/><Relationship Id="rId32" Type="http://schemas.openxmlformats.org/officeDocument/2006/relationships/image" Target="../media/image69.emf"/><Relationship Id="rId37" Type="http://schemas.openxmlformats.org/officeDocument/2006/relationships/image" Target="../media/image74.emf"/><Relationship Id="rId40" Type="http://schemas.openxmlformats.org/officeDocument/2006/relationships/image" Target="../media/image77.jpeg"/><Relationship Id="rId5" Type="http://schemas.openxmlformats.org/officeDocument/2006/relationships/image" Target="../media/image47.emf"/><Relationship Id="rId15" Type="http://schemas.openxmlformats.org/officeDocument/2006/relationships/image" Target="../media/image53.emf"/><Relationship Id="rId23" Type="http://schemas.openxmlformats.org/officeDocument/2006/relationships/image" Target="../media/image60.emf"/><Relationship Id="rId28" Type="http://schemas.openxmlformats.org/officeDocument/2006/relationships/image" Target="../media/image65.emf"/><Relationship Id="rId36" Type="http://schemas.openxmlformats.org/officeDocument/2006/relationships/image" Target="../media/image73.emf"/><Relationship Id="rId10" Type="http://schemas.openxmlformats.org/officeDocument/2006/relationships/image" Target="../media/image45.emf"/><Relationship Id="rId19" Type="http://schemas.openxmlformats.org/officeDocument/2006/relationships/image" Target="../media/image56.emf"/><Relationship Id="rId31" Type="http://schemas.openxmlformats.org/officeDocument/2006/relationships/image" Target="../media/image68.emf"/><Relationship Id="rId4" Type="http://schemas.openxmlformats.org/officeDocument/2006/relationships/image" Target="../media/image46.emf"/><Relationship Id="rId9" Type="http://schemas.openxmlformats.org/officeDocument/2006/relationships/image" Target="../media/image44.emf"/><Relationship Id="rId14" Type="http://schemas.openxmlformats.org/officeDocument/2006/relationships/image" Target="../media/image15.emf"/><Relationship Id="rId22" Type="http://schemas.openxmlformats.org/officeDocument/2006/relationships/image" Target="../media/image59.emf"/><Relationship Id="rId27" Type="http://schemas.openxmlformats.org/officeDocument/2006/relationships/image" Target="../media/image64.emf"/><Relationship Id="rId30" Type="http://schemas.openxmlformats.org/officeDocument/2006/relationships/image" Target="../media/image67.emf"/><Relationship Id="rId35" Type="http://schemas.openxmlformats.org/officeDocument/2006/relationships/image" Target="../media/image72.emf"/><Relationship Id="rId8" Type="http://schemas.openxmlformats.org/officeDocument/2006/relationships/image" Target="../media/image49.emf"/><Relationship Id="rId3" Type="http://schemas.openxmlformats.org/officeDocument/2006/relationships/image" Target="../media/image51.em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emf"/><Relationship Id="rId4" Type="http://schemas.openxmlformats.org/officeDocument/2006/relationships/chart" Target="../charts/chart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510452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47244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01CC2-6BD7-E0CB-F998-1C13523C06B9}"/>
              </a:ext>
            </a:extLst>
          </p:cNvPr>
          <p:cNvSpPr txBox="1"/>
          <p:nvPr userDrawn="1"/>
        </p:nvSpPr>
        <p:spPr>
          <a:xfrm>
            <a:off x="805912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4F694-8FB2-5851-CF6F-0E0DB94ED681}"/>
              </a:ext>
            </a:extLst>
          </p:cNvPr>
          <p:cNvSpPr txBox="1"/>
          <p:nvPr userDrawn="1"/>
        </p:nvSpPr>
        <p:spPr>
          <a:xfrm>
            <a:off x="805912" y="2159899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Institute Established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86771-66D7-B85C-0E56-51372270E567}"/>
              </a:ext>
            </a:extLst>
          </p:cNvPr>
          <p:cNvSpPr txBox="1"/>
          <p:nvPr userDrawn="1"/>
        </p:nvSpPr>
        <p:spPr>
          <a:xfrm>
            <a:off x="2333691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$697M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35C0D-3116-9091-29C9-A13D350CEADE}"/>
              </a:ext>
            </a:extLst>
          </p:cNvPr>
          <p:cNvSpPr txBox="1"/>
          <p:nvPr userDrawn="1"/>
        </p:nvSpPr>
        <p:spPr>
          <a:xfrm>
            <a:off x="2333691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Funding to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FB210-D315-6721-659B-953A2421ABF6}"/>
              </a:ext>
            </a:extLst>
          </p:cNvPr>
          <p:cNvSpPr txBox="1"/>
          <p:nvPr userDrawn="1"/>
        </p:nvSpPr>
        <p:spPr>
          <a:xfrm>
            <a:off x="4132683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47905-579C-A560-7711-F28A8B39E4A8}"/>
              </a:ext>
            </a:extLst>
          </p:cNvPr>
          <p:cNvSpPr txBox="1"/>
          <p:nvPr userDrawn="1"/>
        </p:nvSpPr>
        <p:spPr>
          <a:xfrm>
            <a:off x="4132683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Review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6CDEAB-0EE1-EF5C-610E-8CF74591C51E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9732E1-9B8F-DFA6-1CB4-B8F1905F1D85}"/>
              </a:ext>
            </a:extLst>
          </p:cNvPr>
          <p:cNvSpPr txBox="1"/>
          <p:nvPr userDrawn="1"/>
        </p:nvSpPr>
        <p:spPr>
          <a:xfrm>
            <a:off x="805912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55711-CA7F-951B-D9EF-6E61E03B6985}"/>
              </a:ext>
            </a:extLst>
          </p:cNvPr>
          <p:cNvSpPr txBox="1"/>
          <p:nvPr userDrawn="1"/>
        </p:nvSpPr>
        <p:spPr>
          <a:xfrm>
            <a:off x="805912" y="3692668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Licenses Optioned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D38DA-E6AF-8895-FB39-11D1D1033E94}"/>
              </a:ext>
            </a:extLst>
          </p:cNvPr>
          <p:cNvSpPr txBox="1"/>
          <p:nvPr userDrawn="1"/>
        </p:nvSpPr>
        <p:spPr>
          <a:xfrm>
            <a:off x="2333691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00DFD-229F-E263-28C2-225B8D81052D}"/>
              </a:ext>
            </a:extLst>
          </p:cNvPr>
          <p:cNvSpPr txBox="1"/>
          <p:nvPr userDrawn="1"/>
        </p:nvSpPr>
        <p:spPr>
          <a:xfrm>
            <a:off x="2333691" y="3692668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Patents Issued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E4DA3-E491-424B-A561-B3202AACD170}"/>
              </a:ext>
            </a:extLst>
          </p:cNvPr>
          <p:cNvSpPr txBox="1"/>
          <p:nvPr userDrawn="1"/>
        </p:nvSpPr>
        <p:spPr>
          <a:xfrm>
            <a:off x="4132683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2A9E8-7E45-ECC6-AF94-A341AD670BC4}"/>
              </a:ext>
            </a:extLst>
          </p:cNvPr>
          <p:cNvSpPr txBox="1"/>
          <p:nvPr userDrawn="1"/>
        </p:nvSpPr>
        <p:spPr>
          <a:xfrm>
            <a:off x="4132683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Start-up &amp; </a:t>
            </a:r>
            <a:br>
              <a:rPr lang="en-US" sz="1200" dirty="0"/>
            </a:br>
            <a:r>
              <a:rPr lang="en-US" sz="1200" dirty="0"/>
              <a:t>Small Companies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F32B7-4A93-A93B-2490-0B9D39A5ECF2}"/>
              </a:ext>
            </a:extLst>
          </p:cNvPr>
          <p:cNvSpPr txBox="1"/>
          <p:nvPr userDrawn="1"/>
        </p:nvSpPr>
        <p:spPr>
          <a:xfrm>
            <a:off x="5931675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194BF-A389-EAE6-0296-C8562D2C6BEC}"/>
              </a:ext>
            </a:extLst>
          </p:cNvPr>
          <p:cNvSpPr txBox="1"/>
          <p:nvPr userDrawn="1"/>
        </p:nvSpPr>
        <p:spPr>
          <a:xfrm>
            <a:off x="5931674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 Applications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B3776-F661-72F3-841B-D53CCC915F55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2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2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28D4E-1C41-52C3-C175-703E08BDCD92}"/>
              </a:ext>
            </a:extLst>
          </p:cNvPr>
          <p:cNvSpPr txBox="1"/>
          <p:nvPr userDrawn="1"/>
        </p:nvSpPr>
        <p:spPr>
          <a:xfrm>
            <a:off x="2333691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E463A-98F2-6523-4C76-DA4287830B34}"/>
              </a:ext>
            </a:extLst>
          </p:cNvPr>
          <p:cNvSpPr txBox="1"/>
          <p:nvPr userDrawn="1"/>
        </p:nvSpPr>
        <p:spPr>
          <a:xfrm>
            <a:off x="2333691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 Affiliates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B8A3D2-4EF5-A91A-4FA2-6537D5BB345F}"/>
              </a:ext>
            </a:extLst>
          </p:cNvPr>
          <p:cNvSpPr txBox="1"/>
          <p:nvPr userDrawn="1"/>
        </p:nvSpPr>
        <p:spPr>
          <a:xfrm>
            <a:off x="413268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DE82A2-035D-14A5-43B8-94310B6682BB}"/>
              </a:ext>
            </a:extLst>
          </p:cNvPr>
          <p:cNvSpPr txBox="1"/>
          <p:nvPr userDrawn="1"/>
        </p:nvSpPr>
        <p:spPr>
          <a:xfrm>
            <a:off x="4132683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Postdoctoral Researchers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36F4E-A6BB-1BBB-AFF3-AE11585D6E6C}"/>
              </a:ext>
            </a:extLst>
          </p:cNvPr>
          <p:cNvSpPr txBox="1"/>
          <p:nvPr userDrawn="1"/>
        </p:nvSpPr>
        <p:spPr>
          <a:xfrm>
            <a:off x="5931675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3776E7-BB97-A0AC-1AAB-CD98B08242C3}"/>
              </a:ext>
            </a:extLst>
          </p:cNvPr>
          <p:cNvSpPr txBox="1"/>
          <p:nvPr userDrawn="1"/>
        </p:nvSpPr>
        <p:spPr>
          <a:xfrm>
            <a:off x="5931674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Graduate Students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897D9-5F76-EB6F-2374-DC07C6711AA6}"/>
              </a:ext>
            </a:extLst>
          </p:cNvPr>
          <p:cNvSpPr txBox="1"/>
          <p:nvPr userDrawn="1"/>
        </p:nvSpPr>
        <p:spPr>
          <a:xfrm>
            <a:off x="7514870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178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3807-B48F-AADA-A7D1-AEBE1284F1E6}"/>
              </a:ext>
            </a:extLst>
          </p:cNvPr>
          <p:cNvSpPr txBox="1"/>
          <p:nvPr userDrawn="1"/>
        </p:nvSpPr>
        <p:spPr>
          <a:xfrm>
            <a:off x="7514869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Undergraduate Students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6918F-B12D-36EF-515A-58C43B38B5C3}"/>
              </a:ext>
            </a:extLst>
          </p:cNvPr>
          <p:cNvSpPr txBox="1"/>
          <p:nvPr userDrawn="1"/>
        </p:nvSpPr>
        <p:spPr>
          <a:xfrm>
            <a:off x="931386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43/9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6481D1-9C6A-D616-8625-DBB7EE308C48}"/>
              </a:ext>
            </a:extLst>
          </p:cNvPr>
          <p:cNvSpPr txBox="1"/>
          <p:nvPr userDrawn="1"/>
        </p:nvSpPr>
        <p:spPr>
          <a:xfrm>
            <a:off x="9313862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Departments/</a:t>
            </a:r>
            <a:br>
              <a:rPr lang="en-US" sz="1200" dirty="0"/>
            </a:br>
            <a:r>
              <a:rPr lang="en-US" sz="1200" dirty="0"/>
              <a:t>Colleges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E236F-5ABE-B9C2-D09F-DA3806D9ED7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Numbers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Technology &amp; 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Agriculture &amp; Environment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20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Fundamental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“Blue sky” research that creates the knowledge base needed for future progress.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4BC69-F5FA-96DD-EC57-B5E3F41A6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9239" y="2384802"/>
            <a:ext cx="9017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E8926-F417-4486-EAD8-EA977ECB94E8}"/>
              </a:ext>
            </a:extLst>
          </p:cNvPr>
          <p:cNvSpPr txBox="1"/>
          <p:nvPr userDrawn="1"/>
        </p:nvSpPr>
        <p:spPr>
          <a:xfrm>
            <a:off x="805911" y="1810692"/>
            <a:ext cx="4976054" cy="383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Advanced Bioenergy and Bioproducts Innovation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Ecology of Global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6398532" y="1810692"/>
            <a:ext cx="4980672" cy="334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Mining Microbial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0A32E4-2959-D57E-00EE-3583E882F13E}"/>
              </a:ext>
            </a:extLst>
          </p:cNvPr>
          <p:cNvGrpSpPr/>
          <p:nvPr userDrawn="1"/>
        </p:nvGrpSpPr>
        <p:grpSpPr>
          <a:xfrm>
            <a:off x="6479311" y="2355274"/>
            <a:ext cx="4886037" cy="2869872"/>
            <a:chOff x="6543963" y="2406072"/>
            <a:chExt cx="4886037" cy="2869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CE72B-0BB5-C13A-3848-EC099F162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3BC8B3-4E6A-56A1-1242-D7C89949F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02C02A-21DA-3945-2617-C003CE1E6D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D85000-3A10-36D2-8E92-73432175C3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7CA8E1-31FA-50D5-7CCB-33F747C1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5632DA-24BC-0D2D-A5C1-A3B9C904E7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7984C7-A299-CBBB-B7CF-3A3AB2F5FB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DED9B7-74CE-1033-DB1A-095B31542551}"/>
              </a:ext>
            </a:extLst>
          </p:cNvPr>
          <p:cNvGrpSpPr/>
          <p:nvPr userDrawn="1"/>
        </p:nvGrpSpPr>
        <p:grpSpPr>
          <a:xfrm>
            <a:off x="886693" y="2355274"/>
            <a:ext cx="4886037" cy="3345545"/>
            <a:chOff x="886693" y="2355274"/>
            <a:chExt cx="4886037" cy="334554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7644C0-CBC0-08C4-674D-045948AC65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7E4986-DE54-C40D-E2D7-7314C3402D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983150-7B94-643A-381B-345C47742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256E4E-2622-351E-F134-FCF057733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A48E0C-BFB7-EDC6-EDE7-EB678692E5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BF86E8-F027-96FB-CEA8-2CF96659A4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8E906A-F6D8-8081-C464-53DF2AA8D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C5DB2B-0F63-17FF-5651-C900C97B5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4E26309-1667-E2B6-1586-2EFDE5839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791F52-E3AE-614F-B100-E6CE819AA549}"/>
              </a:ext>
            </a:extLst>
          </p:cNvPr>
          <p:cNvSpPr txBox="1"/>
          <p:nvPr userDrawn="1"/>
        </p:nvSpPr>
        <p:spPr>
          <a:xfrm>
            <a:off x="1752639" y="4092074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Genomics and Eco-evolution of Multi-scale Symbioses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institute to understand impact and dynamics of nested microbes,  with Indiana University, University of Chicago, and UNC Greensboro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29EDDA-9D31-E3DD-6F29-F5391CE2FBD8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033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5158874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795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85D3CC-3A45-9B71-0D03-EFDA51FA9E08}"/>
              </a:ext>
            </a:extLst>
          </p:cNvPr>
          <p:cNvSpPr txBox="1"/>
          <p:nvPr userDrawn="1"/>
        </p:nvSpPr>
        <p:spPr>
          <a:xfrm>
            <a:off x="7280603" y="1907674"/>
            <a:ext cx="4084743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Systems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Campus-wide effort in partnership with 8 departments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26419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73647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65549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7693B-6CF9-63C5-B46D-EAA50F6B8A09}"/>
              </a:ext>
            </a:extLst>
          </p:cNvPr>
          <p:cNvCxnSpPr>
            <a:cxnSpLocks/>
          </p:cNvCxnSpPr>
          <p:nvPr userDrawn="1"/>
        </p:nvCxnSpPr>
        <p:spPr>
          <a:xfrm>
            <a:off x="7356763" y="25169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6021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53043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531091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1562" y="368531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 descr="A map of africa with animals&#10;&#10;Description automatically generated">
            <a:extLst>
              <a:ext uri="{FF2B5EF4-FFF2-40B4-BE49-F238E27FC236}">
                <a16:creationId xmlns:a16="http://schemas.microsoft.com/office/drawing/2014/main" id="{66FB29C5-286E-3115-29D1-34FBF9724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12" y="1973725"/>
            <a:ext cx="831278" cy="732530"/>
          </a:xfrm>
          <a:prstGeom prst="rect">
            <a:avLst/>
          </a:prstGeom>
        </p:spPr>
      </p:pic>
      <p:pic>
        <p:nvPicPr>
          <p:cNvPr id="64" name="Picture 63" descr="A black and white logo&#10;&#10;Description automatically generated">
            <a:extLst>
              <a:ext uri="{FF2B5EF4-FFF2-40B4-BE49-F238E27FC236}">
                <a16:creationId xmlns:a16="http://schemas.microsoft.com/office/drawing/2014/main" id="{7C9B5E41-2637-D17E-9603-2529EDAC2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75" y="3085571"/>
            <a:ext cx="544898" cy="5856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7566F5-E106-EDD5-6D3A-5D940ED1DE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71297" b="-23008"/>
          <a:stretch/>
        </p:blipFill>
        <p:spPr>
          <a:xfrm>
            <a:off x="938468" y="4166542"/>
            <a:ext cx="659423" cy="66807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5204692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DD6DA8-C0CC-1813-C90B-1BE95CB4E8DE}"/>
              </a:ext>
            </a:extLst>
          </p:cNvPr>
          <p:cNvSpPr txBox="1"/>
          <p:nvPr userDrawn="1"/>
        </p:nvSpPr>
        <p:spPr>
          <a:xfrm>
            <a:off x="6396180" y="1833419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4D9A45D-B1F8-C924-7350-304D84157D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4654" y="2657187"/>
            <a:ext cx="715698" cy="815686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id="{01E46F28-43AB-EFBD-C2B1-E929CCDF24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38" y="4694763"/>
            <a:ext cx="580937" cy="58115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8B5439E-7E67-54B3-49C0-4FFAED4FB6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Publications FY24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96DCE-345D-D4EE-E1FC-4CC25D578C15}"/>
              </a:ext>
            </a:extLst>
          </p:cNvPr>
          <p:cNvSpPr txBox="1"/>
          <p:nvPr userDrawn="1"/>
        </p:nvSpPr>
        <p:spPr>
          <a:xfrm>
            <a:off x="804672" y="1444752"/>
            <a:ext cx="1059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883 PAPERS PUBLISHED, 9 IN </a:t>
            </a:r>
            <a:r>
              <a:rPr lang="en-US" sz="1600" b="1" i="1" dirty="0"/>
              <a:t>SCIENCE</a:t>
            </a:r>
            <a:r>
              <a:rPr lang="en-US" sz="1600" b="1" dirty="0"/>
              <a:t> AND </a:t>
            </a:r>
            <a:r>
              <a:rPr lang="en-US" sz="1600" b="1" i="1" dirty="0"/>
              <a:t>NATURE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73914-3D12-4B46-D30A-F03FB047E600}"/>
              </a:ext>
            </a:extLst>
          </p:cNvPr>
          <p:cNvSpPr txBox="1"/>
          <p:nvPr userDrawn="1"/>
        </p:nvSpPr>
        <p:spPr>
          <a:xfrm>
            <a:off x="804672" y="2067339"/>
            <a:ext cx="51588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400" dirty="0"/>
              <a:t>A Gram-negative-selective antibiotic that spares the gut microbiome. Muñoz, K. A., Ulrich, R. J., Vasan, A. K., Sinclair, M., Wen, P.-C., Holmes, J. R., Lee, H. Y., Hung, C.-C., Fields, C. J., </a:t>
            </a:r>
            <a:r>
              <a:rPr lang="en-US" sz="1400" dirty="0" err="1"/>
              <a:t>Tajkhorshid</a:t>
            </a:r>
            <a:r>
              <a:rPr lang="en-US" sz="1400" dirty="0"/>
              <a:t>, E., Lau, G. W. &amp; </a:t>
            </a:r>
            <a:r>
              <a:rPr lang="en-US" sz="1400" b="1" dirty="0" err="1"/>
              <a:t>Hergenrother</a:t>
            </a:r>
            <a:r>
              <a:rPr lang="en-US" sz="1400" b="1" dirty="0"/>
              <a:t>, P. J</a:t>
            </a:r>
            <a:r>
              <a:rPr lang="en-US" sz="1400" dirty="0"/>
              <a:t>.,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Complexity of avian evolution revealed by family-level genomes. Stiller, J., …. </a:t>
            </a:r>
            <a:r>
              <a:rPr lang="en-US" sz="1400" b="1" dirty="0" err="1"/>
              <a:t>Warnow</a:t>
            </a:r>
            <a:r>
              <a:rPr lang="en-US" sz="1400" b="1" dirty="0"/>
              <a:t>, T., </a:t>
            </a:r>
            <a:r>
              <a:rPr lang="en-US" sz="1400" dirty="0"/>
              <a:t>Braun, E. L., Gilbert, M. T. P., Jarvis, E. D., </a:t>
            </a:r>
            <a:r>
              <a:rPr lang="en-US" sz="1400" dirty="0" err="1"/>
              <a:t>Mirarab</a:t>
            </a:r>
            <a:r>
              <a:rPr lang="en-US" sz="1400" dirty="0"/>
              <a:t>, S. &amp; Zhang, G.,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The structure and physical properties of a packaged bacteriophage particle. </a:t>
            </a:r>
            <a:r>
              <a:rPr lang="en-US" sz="1400" dirty="0" err="1"/>
              <a:t>Coshic</a:t>
            </a:r>
            <a:r>
              <a:rPr lang="en-US" sz="1400" dirty="0"/>
              <a:t>, K., Maffeo, C., </a:t>
            </a:r>
            <a:r>
              <a:rPr lang="en-US" sz="1400" dirty="0" err="1"/>
              <a:t>Winogradoff</a:t>
            </a:r>
            <a:r>
              <a:rPr lang="en-US" sz="1400" dirty="0"/>
              <a:t>, D. &amp; </a:t>
            </a:r>
            <a:r>
              <a:rPr lang="en-US" sz="1400" b="1" dirty="0" err="1"/>
              <a:t>Aksimentiev</a:t>
            </a:r>
            <a:r>
              <a:rPr lang="en-US" sz="1400" b="1" dirty="0"/>
              <a:t>, A</a:t>
            </a:r>
            <a:r>
              <a:rPr lang="en-US" sz="1400" dirty="0"/>
              <a:t>.,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Transcription–replication interactions reveal bacterial genome regulation, </a:t>
            </a:r>
            <a:r>
              <a:rPr lang="en-US" sz="1400" dirty="0" err="1"/>
              <a:t>Pountain</a:t>
            </a:r>
            <a:r>
              <a:rPr lang="en-US" sz="1400" dirty="0"/>
              <a:t>, A. W., Jiang, P., Yao, T., </a:t>
            </a:r>
            <a:r>
              <a:rPr lang="en-US" sz="1400" dirty="0" err="1"/>
              <a:t>Homaee</a:t>
            </a:r>
            <a:r>
              <a:rPr lang="en-US" sz="1400" dirty="0"/>
              <a:t>, E., Guan, Y., McDonald, K. J. C., </a:t>
            </a:r>
            <a:r>
              <a:rPr lang="en-US" sz="1400" dirty="0" err="1"/>
              <a:t>Podkowik</a:t>
            </a:r>
            <a:r>
              <a:rPr lang="en-US" sz="1400" dirty="0"/>
              <a:t>, M., </a:t>
            </a:r>
            <a:r>
              <a:rPr lang="en-US" sz="1400" dirty="0" err="1"/>
              <a:t>Shopsin</a:t>
            </a:r>
            <a:r>
              <a:rPr lang="en-US" sz="1400" dirty="0"/>
              <a:t>, B., Torres, V. J</a:t>
            </a:r>
            <a:r>
              <a:rPr lang="en-US" sz="1400" b="0" dirty="0"/>
              <a:t>.,</a:t>
            </a:r>
            <a:r>
              <a:rPr lang="en-US" sz="1400" b="1" dirty="0"/>
              <a:t> Golding, I</a:t>
            </a:r>
            <a:r>
              <a:rPr lang="en-US" sz="1400" dirty="0"/>
              <a:t>. &amp; Yanai, I., </a:t>
            </a:r>
            <a:r>
              <a:rPr lang="en-US" sz="1400" i="1" dirty="0"/>
              <a:t>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37BA0-5CEB-8282-8D22-13A03FD8C804}"/>
              </a:ext>
            </a:extLst>
          </p:cNvPr>
          <p:cNvSpPr txBox="1"/>
          <p:nvPr userDrawn="1"/>
        </p:nvSpPr>
        <p:spPr>
          <a:xfrm>
            <a:off x="6151924" y="2067339"/>
            <a:ext cx="515880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400" dirty="0"/>
              <a:t>A new type of antibiotic targets a drug-resistant bacterium. </a:t>
            </a:r>
            <a:r>
              <a:rPr lang="en-US" sz="1400" dirty="0" err="1"/>
              <a:t>Gugger</a:t>
            </a:r>
            <a:r>
              <a:rPr lang="en-US" sz="1400" dirty="0"/>
              <a:t>, M. K. &amp; </a:t>
            </a:r>
            <a:r>
              <a:rPr lang="en-US" sz="1400" b="1" dirty="0" err="1"/>
              <a:t>Hergenrother</a:t>
            </a:r>
            <a:r>
              <a:rPr lang="en-US" sz="1400" b="1" dirty="0"/>
              <a:t>, P. J</a:t>
            </a:r>
            <a:r>
              <a:rPr lang="en-US" sz="1400" dirty="0"/>
              <a:t>.,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Computational prediction of complex cationic rearrangement outcomes. </a:t>
            </a:r>
            <a:r>
              <a:rPr lang="en-US" sz="1400" dirty="0" err="1"/>
              <a:t>Klucznik</a:t>
            </a:r>
            <a:r>
              <a:rPr lang="en-US" sz="1400" dirty="0"/>
              <a:t>, T., </a:t>
            </a:r>
            <a:r>
              <a:rPr lang="en-US" sz="1400" dirty="0" err="1"/>
              <a:t>Syntrivanis</a:t>
            </a:r>
            <a:r>
              <a:rPr lang="en-US" sz="1400" dirty="0"/>
              <a:t>, L. D., </a:t>
            </a:r>
            <a:r>
              <a:rPr lang="en-US" sz="1400" dirty="0" err="1"/>
              <a:t>Baś</a:t>
            </a:r>
            <a:r>
              <a:rPr lang="en-US" sz="1400" dirty="0"/>
              <a:t>, S., Mikulak-</a:t>
            </a:r>
            <a:r>
              <a:rPr lang="en-US" sz="1400" dirty="0" err="1"/>
              <a:t>Klucznik</a:t>
            </a:r>
            <a:r>
              <a:rPr lang="en-US" sz="1400" dirty="0"/>
              <a:t>, B., Moskal, M., </a:t>
            </a:r>
            <a:r>
              <a:rPr lang="en-US" sz="1400" dirty="0" err="1"/>
              <a:t>Szymkuć</a:t>
            </a:r>
            <a:r>
              <a:rPr lang="en-US" sz="1400" dirty="0"/>
              <a:t>, S., </a:t>
            </a:r>
            <a:r>
              <a:rPr lang="en-US" sz="1400" dirty="0" err="1"/>
              <a:t>Mlynarski</a:t>
            </a:r>
            <a:r>
              <a:rPr lang="en-US" sz="1400" dirty="0"/>
              <a:t>, J., </a:t>
            </a:r>
            <a:r>
              <a:rPr lang="en-US" sz="1400" dirty="0" err="1"/>
              <a:t>Gadina</a:t>
            </a:r>
            <a:r>
              <a:rPr lang="en-US" sz="1400" dirty="0"/>
              <a:t>, L., Beker, W., </a:t>
            </a:r>
            <a:r>
              <a:rPr lang="en-US" sz="1400" b="1" dirty="0"/>
              <a:t>Burke, M. D., </a:t>
            </a:r>
            <a:r>
              <a:rPr lang="en-US" sz="1400" dirty="0" err="1"/>
              <a:t>Tiefenbacher</a:t>
            </a:r>
            <a:r>
              <a:rPr lang="en-US" sz="1400" dirty="0"/>
              <a:t>, K. &amp; Grzybowski, B. A.,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Porin-independent accumulation in Pseudomonas enables antibiotic discovery. Geddes, E. J., </a:t>
            </a:r>
            <a:r>
              <a:rPr lang="en-US" sz="1400" dirty="0" err="1"/>
              <a:t>Gugger</a:t>
            </a:r>
            <a:r>
              <a:rPr lang="en-US" sz="1400" dirty="0"/>
              <a:t>, M., Garcia, A., Garcia Chavez, M., Lee, M. R., Perlmutter, S. J., </a:t>
            </a:r>
            <a:r>
              <a:rPr lang="en-US" sz="1400" dirty="0" err="1"/>
              <a:t>Bieniossek</a:t>
            </a:r>
            <a:r>
              <a:rPr lang="en-US" sz="1400" dirty="0"/>
              <a:t>, C., Guasch, L. &amp; </a:t>
            </a:r>
            <a:r>
              <a:rPr lang="en-US" sz="1400" b="1" dirty="0" err="1"/>
              <a:t>Hergenrother</a:t>
            </a:r>
            <a:r>
              <a:rPr lang="en-US" sz="1400" b="1" dirty="0"/>
              <a:t>, P</a:t>
            </a:r>
            <a:r>
              <a:rPr lang="en-US" sz="1400" dirty="0"/>
              <a:t>.,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Tuning sterol extraction kinetics yields a renal-sparing polyene antifungal. Maji, A., … </a:t>
            </a:r>
            <a:r>
              <a:rPr lang="en-US" sz="1400" b="1" dirty="0"/>
              <a:t>Fan, T. M</a:t>
            </a:r>
            <a:r>
              <a:rPr lang="en-US" sz="1400" dirty="0"/>
              <a:t>., </a:t>
            </a:r>
            <a:r>
              <a:rPr lang="en-US" sz="1400" dirty="0" err="1"/>
              <a:t>Rienstra</a:t>
            </a:r>
            <a:r>
              <a:rPr lang="en-US" sz="1400" dirty="0"/>
              <a:t>, C. M. &amp; </a:t>
            </a:r>
            <a:r>
              <a:rPr lang="en-US" sz="1400" b="1" dirty="0"/>
              <a:t>Burke, M. D.</a:t>
            </a:r>
            <a:r>
              <a:rPr lang="en-US" sz="1400" dirty="0"/>
              <a:t>, Nov 30 2023, </a:t>
            </a:r>
            <a:r>
              <a:rPr lang="en-US" sz="14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400" dirty="0"/>
              <a:t>Delocalized, asynchronous, closed-loop discovery of organic laser emitters. </a:t>
            </a:r>
            <a:r>
              <a:rPr lang="en-US" sz="1400" dirty="0" err="1"/>
              <a:t>Strieth</a:t>
            </a:r>
            <a:r>
              <a:rPr lang="en-US" sz="1400" dirty="0"/>
              <a:t>-Kalthoff, F., … </a:t>
            </a:r>
            <a:r>
              <a:rPr lang="en-US" sz="1400" b="1" dirty="0"/>
              <a:t>Burke, M. </a:t>
            </a:r>
            <a:r>
              <a:rPr lang="en-US" sz="1400" dirty="0"/>
              <a:t>D. &amp; </a:t>
            </a:r>
            <a:r>
              <a:rPr lang="en-US" sz="1400" dirty="0" err="1"/>
              <a:t>Aspuru</a:t>
            </a:r>
            <a:r>
              <a:rPr lang="en-US" sz="1400" dirty="0"/>
              <a:t>-Guzik, A., </a:t>
            </a:r>
            <a:r>
              <a:rPr lang="en-US" sz="1400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04678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9794859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C96CA7-69D9-F705-7FBA-AF0919EAD59C}"/>
              </a:ext>
            </a:extLst>
          </p:cNvPr>
          <p:cNvSpPr txBox="1"/>
          <p:nvPr userDrawn="1"/>
        </p:nvSpPr>
        <p:spPr>
          <a:xfrm>
            <a:off x="7646438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FY24 Awards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$57,953,107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185E0172-07EC-4ACD-AC00-C93CE23C1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F747A310-D7A3-99B3-838D-ED2833C35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B47DA6-E96D-02ED-BC65-6809D82635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7" name="Picture 16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EEC322E8-2AC1-21BD-F82A-C0751F1C8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56774F-06C2-1FA2-9659-B32CCD47C9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21" name="Picture 20" descr="A blue globe with white text&#10;&#10;Description automatically generated">
            <a:extLst>
              <a:ext uri="{FF2B5EF4-FFF2-40B4-BE49-F238E27FC236}">
                <a16:creationId xmlns:a16="http://schemas.microsoft.com/office/drawing/2014/main" id="{ECA2A440-7319-0652-2406-99E05A327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6A4BC91C-9018-2DFC-B4AD-C0BAF0ED0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25" name="Picture 24" descr="A blue and black logo&#10;&#10;Description automatically generated">
            <a:extLst>
              <a:ext uri="{FF2B5EF4-FFF2-40B4-BE49-F238E27FC236}">
                <a16:creationId xmlns:a16="http://schemas.microsoft.com/office/drawing/2014/main" id="{9D27FDC1-F9E9-A5AC-0BF0-6FCD696F17A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7" name="Picture 26" descr="A logo for a clinic&#10;&#10;Description automatically generated">
            <a:extLst>
              <a:ext uri="{FF2B5EF4-FFF2-40B4-BE49-F238E27FC236}">
                <a16:creationId xmlns:a16="http://schemas.microsoft.com/office/drawing/2014/main" id="{3F2C6435-4D3E-583C-02BF-145905951B8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9" name="Picture 28" descr="A logo of a company&#10;&#10;Description automatically generated">
            <a:extLst>
              <a:ext uri="{FF2B5EF4-FFF2-40B4-BE49-F238E27FC236}">
                <a16:creationId xmlns:a16="http://schemas.microsoft.com/office/drawing/2014/main" id="{FD97FF53-BC63-2FEA-CC59-E80FCF10467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31" name="Picture 30" descr="A grey and blue logo&#10;&#10;Description automatically generated">
            <a:extLst>
              <a:ext uri="{FF2B5EF4-FFF2-40B4-BE49-F238E27FC236}">
                <a16:creationId xmlns:a16="http://schemas.microsoft.com/office/drawing/2014/main" id="{9EF6EC47-4C6A-591F-52B5-35FFC847E5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33" name="Picture 32" descr="A red and yellow shell logo&#10;&#10;Description automatically generated">
            <a:extLst>
              <a:ext uri="{FF2B5EF4-FFF2-40B4-BE49-F238E27FC236}">
                <a16:creationId xmlns:a16="http://schemas.microsoft.com/office/drawing/2014/main" id="{7345DD6A-93B0-7C3F-89F6-1DE487A04C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9943" y="4906759"/>
            <a:ext cx="1161275" cy="650314"/>
          </a:xfrm>
          <a:prstGeom prst="rect">
            <a:avLst/>
          </a:prstGeom>
        </p:spPr>
      </p:pic>
      <p:pic>
        <p:nvPicPr>
          <p:cNvPr id="35" name="Picture 34" descr="A green and black sign&#10;&#10;Description automatically generated">
            <a:extLst>
              <a:ext uri="{FF2B5EF4-FFF2-40B4-BE49-F238E27FC236}">
                <a16:creationId xmlns:a16="http://schemas.microsoft.com/office/drawing/2014/main" id="{E1227830-2D61-B6CD-E945-261385A165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1195" y="5143057"/>
            <a:ext cx="1660846" cy="416423"/>
          </a:xfrm>
          <a:prstGeom prst="rect">
            <a:avLst/>
          </a:prstGeom>
        </p:spPr>
      </p:pic>
      <p:pic>
        <p:nvPicPr>
          <p:cNvPr id="37" name="Picture 36" descr="A black and green logo&#10;&#10;Description automatically generated">
            <a:extLst>
              <a:ext uri="{FF2B5EF4-FFF2-40B4-BE49-F238E27FC236}">
                <a16:creationId xmlns:a16="http://schemas.microsoft.com/office/drawing/2014/main" id="{FD4D8210-EE29-E606-6AD8-D8D05D8390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ctr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ctr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5104523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472445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B74CF627-EA33-8045-A15E-1881C670C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9DD65E-5A55-DA81-CE25-8F1D585E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901567-1148-E811-2156-6454EBD6C3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49EF5-17B8-1F0E-EA3F-5F1D20B32D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30139" t="21277" r="24389"/>
          <a:stretch/>
        </p:blipFill>
        <p:spPr>
          <a:xfrm>
            <a:off x="5967316" y="0"/>
            <a:ext cx="6224684" cy="68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730F3-0D5A-C8F3-B999-ACF91A2364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2383" t="-547" r="3266" b="13029"/>
          <a:stretch/>
        </p:blipFill>
        <p:spPr>
          <a:xfrm>
            <a:off x="5957455" y="0"/>
            <a:ext cx="6234545" cy="68744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0DC177-EA71-171A-F6A4-37F2EE78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99EEC6-A24B-62F3-1D53-6606A4FC72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C49A7-1E4F-6735-B2D9-2744420A6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1145" t="3345"/>
          <a:stretch/>
        </p:blipFill>
        <p:spPr>
          <a:xfrm>
            <a:off x="5930389" y="0"/>
            <a:ext cx="626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9F03C-38C6-FCA6-4843-2E1B0B994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C2B1E7-1DB1-7EE9-1894-074C8B53B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627" t="11209" r="37513" b="177"/>
          <a:stretch/>
        </p:blipFill>
        <p:spPr>
          <a:xfrm>
            <a:off x="7044028" y="-69217"/>
            <a:ext cx="5147972" cy="693151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4D85A-B0F0-DC54-97B7-1B1B7B3F7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701"/>
          <a:stretch/>
        </p:blipFill>
        <p:spPr>
          <a:xfrm>
            <a:off x="5585584" y="426701"/>
            <a:ext cx="6606415" cy="64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50F1E-7D5B-974F-617E-B85E18EF3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3" y="1"/>
            <a:ext cx="6759747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42110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1854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0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9000"/>
            <a:ext cx="3602522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9000"/>
            <a:ext cx="3490912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9818"/>
            <a:ext cx="3961057" cy="1120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185417"/>
            <a:ext cx="3961057" cy="37027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7B782143-2792-E14B-AE51-0FFA9028EB8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61935" y="969817"/>
            <a:ext cx="6325152" cy="49183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044782-6AB9-7686-BADD-5BCA3E9E3B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339F4C77-F785-6423-B765-91592DAB0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12494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73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Technology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Agriculture &amp;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Success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4B3-2275-1D15-8ADB-57DAA11FF5A8}"/>
              </a:ext>
            </a:extLst>
          </p:cNvPr>
          <p:cNvSpPr txBox="1"/>
          <p:nvPr userDrawn="1"/>
        </p:nvSpPr>
        <p:spPr>
          <a:xfrm>
            <a:off x="805911" y="1876669"/>
            <a:ext cx="242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2271581"/>
            <a:ext cx="106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To improve the photosynthetic process at all levels to increase the yield of staple food crops (cassava, cowpea, maize, soybeans, and rice) sustainably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2FDB88-0CBC-241C-2779-98E108CC85E0}"/>
              </a:ext>
            </a:extLst>
          </p:cNvPr>
          <p:cNvCxnSpPr>
            <a:cxnSpLocks/>
          </p:cNvCxnSpPr>
          <p:nvPr userDrawn="1"/>
        </p:nvCxnSpPr>
        <p:spPr>
          <a:xfrm>
            <a:off x="805912" y="2753667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CE60F-580E-E5AC-AB06-E23DFF1A431E}"/>
              </a:ext>
            </a:extLst>
          </p:cNvPr>
          <p:cNvSpPr txBox="1"/>
          <p:nvPr userDrawn="1"/>
        </p:nvSpPr>
        <p:spPr>
          <a:xfrm>
            <a:off x="802718" y="642175"/>
            <a:ext cx="589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baseline="0" dirty="0"/>
              <a:t>SUCCESS 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83504-6943-150E-9CF6-EA50CC6634CB}"/>
              </a:ext>
            </a:extLst>
          </p:cNvPr>
          <p:cNvCxnSpPr>
            <a:cxnSpLocks/>
          </p:cNvCxnSpPr>
          <p:nvPr userDrawn="1"/>
        </p:nvCxnSpPr>
        <p:spPr>
          <a:xfrm>
            <a:off x="805912" y="1768303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92685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Gates Foundation sponsored RIPE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823658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1225017" y="3755322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Identify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8A2C7-4A9F-B98F-12C8-6E8C199754CF}"/>
              </a:ext>
            </a:extLst>
          </p:cNvPr>
          <p:cNvSpPr txBox="1"/>
          <p:nvPr userDrawn="1"/>
        </p:nvSpPr>
        <p:spPr>
          <a:xfrm>
            <a:off x="1207567" y="4048488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Modeling photosynthesis through computer simulation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B3362-E5E5-0D26-7B92-8E837D2918E7}"/>
              </a:ext>
            </a:extLst>
          </p:cNvPr>
          <p:cNvSpPr/>
          <p:nvPr userDrawn="1"/>
        </p:nvSpPr>
        <p:spPr>
          <a:xfrm>
            <a:off x="3552899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E69B7-268B-1C9D-ED12-F5A0DFA65D0C}"/>
              </a:ext>
            </a:extLst>
          </p:cNvPr>
          <p:cNvSpPr/>
          <p:nvPr userDrawn="1"/>
        </p:nvSpPr>
        <p:spPr>
          <a:xfrm>
            <a:off x="4277670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4336D-8AF7-675A-CCC9-B20621A1BFBC}"/>
              </a:ext>
            </a:extLst>
          </p:cNvPr>
          <p:cNvSpPr txBox="1"/>
          <p:nvPr userDrawn="1"/>
        </p:nvSpPr>
        <p:spPr>
          <a:xfrm>
            <a:off x="4686011" y="3761139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Improve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3F2C1-C192-397F-05D0-4867430A6E20}"/>
              </a:ext>
            </a:extLst>
          </p:cNvPr>
          <p:cNvSpPr txBox="1"/>
          <p:nvPr userDrawn="1"/>
        </p:nvSpPr>
        <p:spPr>
          <a:xfrm>
            <a:off x="4668561" y="4054305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Engineering model crops to improve steps in the process of photosynthesis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F809C58-885D-0C90-92B3-FDCA0BC5E267}"/>
              </a:ext>
            </a:extLst>
          </p:cNvPr>
          <p:cNvSpPr/>
          <p:nvPr userDrawn="1"/>
        </p:nvSpPr>
        <p:spPr>
          <a:xfrm>
            <a:off x="6992950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2E7D3-194F-A087-5134-1932990F225B}"/>
              </a:ext>
            </a:extLst>
          </p:cNvPr>
          <p:cNvSpPr/>
          <p:nvPr userDrawn="1"/>
        </p:nvSpPr>
        <p:spPr>
          <a:xfrm>
            <a:off x="7731683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2B64-4133-4D02-A84D-888CFD324305}"/>
              </a:ext>
            </a:extLst>
          </p:cNvPr>
          <p:cNvSpPr txBox="1"/>
          <p:nvPr userDrawn="1"/>
        </p:nvSpPr>
        <p:spPr>
          <a:xfrm>
            <a:off x="8133042" y="3759975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Translate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695B-88F4-1A86-582E-A0AB24F809E0}"/>
              </a:ext>
            </a:extLst>
          </p:cNvPr>
          <p:cNvSpPr txBox="1"/>
          <p:nvPr userDrawn="1"/>
        </p:nvSpPr>
        <p:spPr>
          <a:xfrm>
            <a:off x="8115592" y="4053141"/>
            <a:ext cx="1779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Transform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target crops to increase yield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14BF-B654-BD80-815D-8F1DABCBB190}"/>
              </a:ext>
            </a:extLst>
          </p:cNvPr>
          <p:cNvSpPr txBox="1"/>
          <p:nvPr userDrawn="1"/>
        </p:nvSpPr>
        <p:spPr>
          <a:xfrm>
            <a:off x="10609833" y="3483097"/>
            <a:ext cx="1242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Realizing Increased Photosynthetic Efficiency (RIPE) project has received over </a:t>
            </a:r>
            <a:r>
              <a:rPr lang="en-US" sz="1000" b="1" dirty="0"/>
              <a:t>$115M in funding </a:t>
            </a:r>
            <a:r>
              <a:rPr lang="en-US" sz="1000" dirty="0"/>
              <a:t>from Bill &amp; Melinda Gates Foundation and affiliated organizations with the goal of ending hunger worldwide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1C251A-2AA9-E3C8-F29B-BD7D3B091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1810" y="3085226"/>
            <a:ext cx="308697" cy="3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dea to M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1440943"/>
            <a:ext cx="106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23 IGB faculty affiliated startups and sample stages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690261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Idea to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25632-3696-CD21-BD48-36FAB8A04012}"/>
              </a:ext>
            </a:extLst>
          </p:cNvPr>
          <p:cNvSpPr txBox="1"/>
          <p:nvPr userDrawn="1"/>
        </p:nvSpPr>
        <p:spPr>
          <a:xfrm>
            <a:off x="921380" y="3322552"/>
            <a:ext cx="15844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Pre-seed</a:t>
            </a:r>
          </a:p>
          <a:p>
            <a:r>
              <a:rPr lang="en-US" sz="1400" dirty="0" err="1"/>
              <a:t>Namuh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(formerly </a:t>
            </a:r>
            <a:r>
              <a:rPr lang="en-US" sz="1400" dirty="0" err="1"/>
              <a:t>Sugarlogix</a:t>
            </a:r>
            <a:r>
              <a:rPr lang="en-US" sz="1400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F55DC-44DF-57B6-2D84-493299B97871}"/>
              </a:ext>
            </a:extLst>
          </p:cNvPr>
          <p:cNvSpPr txBox="1"/>
          <p:nvPr userDrawn="1"/>
        </p:nvSpPr>
        <p:spPr>
          <a:xfrm>
            <a:off x="3223665" y="3328368"/>
            <a:ext cx="2199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Growth/</a:t>
            </a:r>
            <a:br>
              <a:rPr lang="en-US" b="1" dirty="0">
                <a:solidFill>
                  <a:srgbClr val="FF5F05"/>
                </a:solidFill>
              </a:rPr>
            </a:br>
            <a:r>
              <a:rPr lang="en-US" b="1" dirty="0">
                <a:solidFill>
                  <a:srgbClr val="FF5F05"/>
                </a:solidFill>
              </a:rPr>
              <a:t>expansion</a:t>
            </a:r>
          </a:p>
          <a:p>
            <a:r>
              <a:rPr lang="en-US" sz="1400" dirty="0"/>
              <a:t>Revolution Medicines</a:t>
            </a:r>
          </a:p>
          <a:p>
            <a:r>
              <a:rPr lang="en-US" sz="1400" dirty="0" err="1"/>
              <a:t>Cystetic</a:t>
            </a:r>
            <a:r>
              <a:rPr lang="en-US" sz="1400" dirty="0"/>
              <a:t> Medicines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9A068A-D7B5-435A-653D-D4756BC167FD}"/>
              </a:ext>
            </a:extLst>
          </p:cNvPr>
          <p:cNvCxnSpPr>
            <a:cxnSpLocks/>
            <a:stCxn id="14" idx="3"/>
            <a:endCxn id="29" idx="1"/>
          </p:cNvCxnSpPr>
          <p:nvPr userDrawn="1"/>
        </p:nvCxnSpPr>
        <p:spPr>
          <a:xfrm>
            <a:off x="1528653" y="2913906"/>
            <a:ext cx="1695012" cy="5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914400" y="2610578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921380" y="2729240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C1366-5C89-C5BB-F9F5-35FB7819E8DD}"/>
              </a:ext>
            </a:extLst>
          </p:cNvPr>
          <p:cNvSpPr txBox="1"/>
          <p:nvPr userDrawn="1"/>
        </p:nvSpPr>
        <p:spPr>
          <a:xfrm>
            <a:off x="5518974" y="3355126"/>
            <a:ext cx="2074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Early Stage</a:t>
            </a:r>
          </a:p>
          <a:p>
            <a:r>
              <a:rPr lang="en-US" sz="1400" dirty="0" err="1"/>
              <a:t>MicroMGx</a:t>
            </a:r>
            <a:endParaRPr lang="en-US" sz="1400" dirty="0"/>
          </a:p>
          <a:p>
            <a:r>
              <a:rPr lang="en-US" sz="1400" dirty="0" err="1"/>
              <a:t>EarnestEarth</a:t>
            </a:r>
            <a:endParaRPr lang="en-US" sz="1400" dirty="0"/>
          </a:p>
          <a:p>
            <a:r>
              <a:rPr lang="en-US" sz="1400" dirty="0" err="1"/>
              <a:t>Lassogen</a:t>
            </a:r>
            <a:endParaRPr lang="en-US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06858-684F-4B11-18E1-190E34AEE72C}"/>
              </a:ext>
            </a:extLst>
          </p:cNvPr>
          <p:cNvCxnSpPr>
            <a:cxnSpLocks/>
            <a:stCxn id="29" idx="3"/>
            <a:endCxn id="34" idx="1"/>
          </p:cNvCxnSpPr>
          <p:nvPr userDrawn="1"/>
        </p:nvCxnSpPr>
        <p:spPr>
          <a:xfrm>
            <a:off x="3830938" y="2919722"/>
            <a:ext cx="1688036" cy="26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4B1FB8-BEC6-4C4D-226B-C391EBCDBA4B}"/>
              </a:ext>
            </a:extLst>
          </p:cNvPr>
          <p:cNvSpPr/>
          <p:nvPr userDrawn="1"/>
        </p:nvSpPr>
        <p:spPr>
          <a:xfrm>
            <a:off x="3216685" y="2616394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987BAE-1C61-A9C0-B7E9-BCEF6702653D}"/>
              </a:ext>
            </a:extLst>
          </p:cNvPr>
          <p:cNvSpPr txBox="1"/>
          <p:nvPr userDrawn="1"/>
        </p:nvSpPr>
        <p:spPr>
          <a:xfrm>
            <a:off x="3223665" y="2735056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45AA2-D9B2-4EA5-4498-74DDA5EB445F}"/>
              </a:ext>
            </a:extLst>
          </p:cNvPr>
          <p:cNvSpPr txBox="1"/>
          <p:nvPr userDrawn="1"/>
        </p:nvSpPr>
        <p:spPr>
          <a:xfrm>
            <a:off x="7828240" y="3360943"/>
            <a:ext cx="20742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Seed</a:t>
            </a:r>
          </a:p>
          <a:p>
            <a:r>
              <a:rPr lang="en-US" sz="1400" dirty="0" err="1"/>
              <a:t>ReVive</a:t>
            </a:r>
            <a:r>
              <a:rPr lang="en-US" sz="1400" dirty="0"/>
              <a:t> Biotech</a:t>
            </a:r>
          </a:p>
          <a:p>
            <a:r>
              <a:rPr lang="en-US" sz="1400" dirty="0" err="1"/>
              <a:t>Atzeyo</a:t>
            </a:r>
            <a:r>
              <a:rPr lang="en-US" sz="1400" dirty="0"/>
              <a:t> Biosensors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53547-B66C-E0AE-A400-AA347C11FB4C}"/>
              </a:ext>
            </a:extLst>
          </p:cNvPr>
          <p:cNvCxnSpPr>
            <a:cxnSpLocks/>
            <a:stCxn id="34" idx="3"/>
            <a:endCxn id="40" idx="1"/>
          </p:cNvCxnSpPr>
          <p:nvPr userDrawn="1"/>
        </p:nvCxnSpPr>
        <p:spPr>
          <a:xfrm>
            <a:off x="6126247" y="2946480"/>
            <a:ext cx="1701993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ADB344-8AEC-307C-DA26-EE7AB3E0306F}"/>
              </a:ext>
            </a:extLst>
          </p:cNvPr>
          <p:cNvSpPr/>
          <p:nvPr userDrawn="1"/>
        </p:nvSpPr>
        <p:spPr>
          <a:xfrm>
            <a:off x="5511994" y="2643152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8CE6A-7A80-9C0E-0D2F-7D9C61DE6AB7}"/>
              </a:ext>
            </a:extLst>
          </p:cNvPr>
          <p:cNvSpPr txBox="1"/>
          <p:nvPr userDrawn="1"/>
        </p:nvSpPr>
        <p:spPr>
          <a:xfrm>
            <a:off x="5518974" y="2761814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5AB1DE-529F-6233-FBA2-025E8507F567}"/>
              </a:ext>
            </a:extLst>
          </p:cNvPr>
          <p:cNvSpPr/>
          <p:nvPr userDrawn="1"/>
        </p:nvSpPr>
        <p:spPr>
          <a:xfrm>
            <a:off x="7821260" y="2648969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A18E3-463B-7C21-D12B-C2AEB6C6B806}"/>
              </a:ext>
            </a:extLst>
          </p:cNvPr>
          <p:cNvSpPr txBox="1"/>
          <p:nvPr userDrawn="1"/>
        </p:nvSpPr>
        <p:spPr>
          <a:xfrm>
            <a:off x="7828240" y="2767631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E221-EE7C-15A4-6313-6AED6CAACCCC}"/>
              </a:ext>
            </a:extLst>
          </p:cNvPr>
          <p:cNvSpPr txBox="1"/>
          <p:nvPr userDrawn="1"/>
        </p:nvSpPr>
        <p:spPr>
          <a:xfrm>
            <a:off x="10117732" y="3366760"/>
            <a:ext cx="20742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</a:t>
            </a:r>
          </a:p>
          <a:p>
            <a:r>
              <a:rPr lang="en-US" sz="1400" dirty="0"/>
              <a:t>Vanquish Oncology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EE2C6F-8C73-8CC0-DEC3-7810A0A7A8E0}"/>
              </a:ext>
            </a:extLst>
          </p:cNvPr>
          <p:cNvCxnSpPr>
            <a:cxnSpLocks/>
            <a:stCxn id="40" idx="3"/>
            <a:endCxn id="44" idx="1"/>
          </p:cNvCxnSpPr>
          <p:nvPr userDrawn="1"/>
        </p:nvCxnSpPr>
        <p:spPr>
          <a:xfrm>
            <a:off x="8435513" y="2952297"/>
            <a:ext cx="1682219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5B38DDA-44DD-113C-827B-A503733FE4EE}"/>
              </a:ext>
            </a:extLst>
          </p:cNvPr>
          <p:cNvSpPr/>
          <p:nvPr userDrawn="1"/>
        </p:nvSpPr>
        <p:spPr>
          <a:xfrm>
            <a:off x="10110752" y="2654786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106E64-D5F2-4B44-454D-399088C05F3A}"/>
              </a:ext>
            </a:extLst>
          </p:cNvPr>
          <p:cNvSpPr txBox="1"/>
          <p:nvPr userDrawn="1"/>
        </p:nvSpPr>
        <p:spPr>
          <a:xfrm>
            <a:off x="10117732" y="2773448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46EE5-887B-EE5B-7F78-4A9756C9853D}"/>
              </a:ext>
            </a:extLst>
          </p:cNvPr>
          <p:cNvSpPr txBox="1"/>
          <p:nvPr userDrawn="1"/>
        </p:nvSpPr>
        <p:spPr>
          <a:xfrm>
            <a:off x="1696177" y="5109472"/>
            <a:ext cx="341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13294B"/>
                </a:solidFill>
              </a:rPr>
              <a:t>www.igb.illinois.edu</a:t>
            </a:r>
            <a:r>
              <a:rPr lang="en-US" sz="1400" dirty="0">
                <a:solidFill>
                  <a:srgbClr val="13294B"/>
                </a:solidFill>
              </a:rPr>
              <a:t>/bioeconomy/startup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052F84-0697-18E7-EBCE-B397AD5C8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83" y="5053291"/>
            <a:ext cx="596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4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GB I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27206C0-F780-43E7-7855-FBA5CF878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511" y="2529578"/>
            <a:ext cx="1901365" cy="2599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A6553-A9E3-7951-32D1-01E9238D7A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813" y="2525119"/>
            <a:ext cx="2032000" cy="26035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725162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464287-ECFA-C45B-A17A-46DE645B2F7D}"/>
              </a:ext>
            </a:extLst>
          </p:cNvPr>
          <p:cNvSpPr txBox="1"/>
          <p:nvPr userDrawn="1"/>
        </p:nvSpPr>
        <p:spPr>
          <a:xfrm>
            <a:off x="1296925" y="1703157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Disclosures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0716F-2F9D-CE56-0829-BEA5EA7C1C90}"/>
              </a:ext>
            </a:extLst>
          </p:cNvPr>
          <p:cNvSpPr txBox="1"/>
          <p:nvPr userDrawn="1"/>
        </p:nvSpPr>
        <p:spPr>
          <a:xfrm>
            <a:off x="4937294" y="1708974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Patents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8A90BF9-3989-C52B-E1E5-5353102799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27918730"/>
              </p:ext>
            </p:extLst>
          </p:nvPr>
        </p:nvGraphicFramePr>
        <p:xfrm>
          <a:off x="7866632" y="2253231"/>
          <a:ext cx="3797203" cy="342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C0CA637-301D-2FEE-D875-9916454DDFF8}"/>
              </a:ext>
            </a:extLst>
          </p:cNvPr>
          <p:cNvSpPr txBox="1"/>
          <p:nvPr userDrawn="1"/>
        </p:nvSpPr>
        <p:spPr>
          <a:xfrm>
            <a:off x="8793056" y="1707811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Licenses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23677-A613-3041-3117-5B122E27ABE6}"/>
              </a:ext>
            </a:extLst>
          </p:cNvPr>
          <p:cNvSpPr txBox="1"/>
          <p:nvPr userDrawn="1"/>
        </p:nvSpPr>
        <p:spPr>
          <a:xfrm>
            <a:off x="9144000" y="3329533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38</a:t>
            </a:r>
          </a:p>
          <a:p>
            <a:pPr algn="ctr"/>
            <a:r>
              <a:rPr lang="en-US" sz="1200" dirty="0"/>
              <a:t>Active licenses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1A0AD6-05AB-E8A3-6BBB-72A27714F3F3}"/>
              </a:ext>
            </a:extLst>
          </p:cNvPr>
          <p:cNvSpPr txBox="1"/>
          <p:nvPr userDrawn="1"/>
        </p:nvSpPr>
        <p:spPr>
          <a:xfrm>
            <a:off x="5167639" y="3328369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45</a:t>
            </a:r>
          </a:p>
          <a:p>
            <a:pPr algn="ctr"/>
            <a:r>
              <a:rPr lang="en-US" sz="1200" dirty="0"/>
              <a:t>Patents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71C6A-DF37-375C-968B-F885120C6182}"/>
              </a:ext>
            </a:extLst>
          </p:cNvPr>
          <p:cNvSpPr txBox="1"/>
          <p:nvPr userDrawn="1"/>
        </p:nvSpPr>
        <p:spPr>
          <a:xfrm>
            <a:off x="1527270" y="2986341"/>
            <a:ext cx="128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115</a:t>
            </a:r>
          </a:p>
          <a:p>
            <a:pPr algn="ctr"/>
            <a:r>
              <a:rPr lang="en-US" sz="1200" dirty="0"/>
              <a:t>Active disclosures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631457-0F4D-7F59-E4E4-7E4698FFAC53}"/>
              </a:ext>
            </a:extLst>
          </p:cNvPr>
          <p:cNvSpPr txBox="1"/>
          <p:nvPr userDrawn="1"/>
        </p:nvSpPr>
        <p:spPr>
          <a:xfrm>
            <a:off x="1526107" y="5344471"/>
            <a:ext cx="12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 of </a:t>
            </a:r>
            <a:r>
              <a:rPr lang="en-US" sz="1200" dirty="0">
                <a:solidFill>
                  <a:srgbClr val="FF5F05"/>
                </a:solidFill>
              </a:rPr>
              <a:t>total 269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A7EC8B-D973-4D0A-6BBD-EA0E9F9BED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8243" y="2204904"/>
            <a:ext cx="2501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ctr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81" r:id="rId4"/>
    <p:sldLayoutId id="2147483650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2" r:id="rId11"/>
    <p:sldLayoutId id="2147483683" r:id="rId12"/>
    <p:sldLayoutId id="2147483699" r:id="rId13"/>
    <p:sldLayoutId id="2147483700" r:id="rId14"/>
    <p:sldLayoutId id="2147483701" r:id="rId15"/>
    <p:sldLayoutId id="2147483714" r:id="rId16"/>
    <p:sldLayoutId id="2147483715" r:id="rId17"/>
    <p:sldLayoutId id="2147483679" r:id="rId18"/>
    <p:sldLayoutId id="2147483680" r:id="rId19"/>
    <p:sldLayoutId id="2147483652" r:id="rId20"/>
    <p:sldLayoutId id="2147483653" r:id="rId21"/>
    <p:sldLayoutId id="2147483654" r:id="rId22"/>
    <p:sldLayoutId id="2147483677" r:id="rId23"/>
    <p:sldLayoutId id="2147483665" r:id="rId24"/>
    <p:sldLayoutId id="2147483689" r:id="rId25"/>
    <p:sldLayoutId id="2147483690" r:id="rId26"/>
    <p:sldLayoutId id="2147483691" r:id="rId27"/>
    <p:sldLayoutId id="2147483718" r:id="rId28"/>
    <p:sldLayoutId id="2147483719" r:id="rId29"/>
    <p:sldLayoutId id="2147483720" r:id="rId30"/>
    <p:sldLayoutId id="2147483721" r:id="rId31"/>
    <p:sldLayoutId id="2147483693" r:id="rId32"/>
    <p:sldLayoutId id="2147483694" r:id="rId33"/>
    <p:sldLayoutId id="2147483695" r:id="rId34"/>
    <p:sldLayoutId id="2147483669" r:id="rId35"/>
    <p:sldLayoutId id="2147483666" r:id="rId36"/>
    <p:sldLayoutId id="2147483660" r:id="rId37"/>
    <p:sldLayoutId id="2147483667" r:id="rId38"/>
    <p:sldLayoutId id="2147483696" r:id="rId39"/>
    <p:sldLayoutId id="2147483697" r:id="rId40"/>
    <p:sldLayoutId id="2147483678" r:id="rId41"/>
    <p:sldLayoutId id="2147483716" r:id="rId42"/>
    <p:sldLayoutId id="2147483717" r:id="rId4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121579-7E4A-6D49-8D80-D241F7776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A2912-4631-AC28-1022-D565840D6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11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D0451D-3D5A-5FE8-BA8A-4526DDE2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57550"/>
            <a:ext cx="5162644" cy="59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E50999-9E60-F8F7-B817-88BD07363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7BFF7-0E49-D6FD-036A-B0D02F0D16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F5076-5E21-3255-454B-C1A065DA4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FF14D3-BC9E-6309-801B-B16B1D51315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FE5E5-C409-674A-5804-73845A65F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5950FE-B6F6-310F-F96A-5C46250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E1F5DB-1ABD-27AB-BCFA-0C5C76382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7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01403-DF33-DD9F-B723-52CED7EB6B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E707-CFC7-3E98-6EA1-9364FD3CC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D5B272-DF89-89FB-5124-A74FE86DE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ECE4C2-6569-2130-FBD5-8C13964E9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ECEF1-E08D-B8C5-E316-27F9CEAAB19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5A8A2-CA3F-085F-DCE0-329DF1B49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8EA704-8D62-5CDD-526A-875064C4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C83236-B2B3-AFA4-1E81-127FA00C3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6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202A7D-8047-3D83-99A9-ADA1A4B790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5B201-CCA1-B759-E9D8-9178D33007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91C3F-F9BD-B14F-C4D3-2D578634F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F13BDB-475F-4E2F-A7B9-D56E01B3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E6EA2-D3DA-9ED3-14BC-7BBDF96ED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4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F0747A-2998-45FF-DE11-E1C1999EF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8D07C-217B-7ABA-E4E2-C0D4019ED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AF2070-8AE4-9B74-CA24-A8EBDBA21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5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F2B79-0134-2FF9-2F1D-3F4DC348E9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ED82A-E550-17D6-216F-29FD830D2D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81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80A2D-C2ED-E301-7ADB-7823E4759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CFCDF-3BA1-37B4-BB93-853D2CB100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7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7A3FD-7664-A696-139A-442E9EF9CD5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8355C-3F19-539D-1B1B-A344EE077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C515E4-BB62-6204-4D6F-BE617EDC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20D319-5B31-7CBC-EDF8-832412617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02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4312-53D0-C239-977D-F2B572F5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4503-F52D-15A7-739F-C2284368F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1CC81-E885-2044-8689-C597C0F3CB6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4E528-395A-1169-7982-EF5E28C90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7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CD9D5-E09E-AF84-CD42-848E744F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</p:spPr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4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67BE38-9C47-C2D0-35AE-746481364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31169-C3CC-B81D-C41B-5250EBA68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3D9F31-76B2-9DA1-6EE7-64AD22750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F2199-7ECE-3003-B031-58DD91BF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09C35-2EA3-4816-860F-02893385D9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B3334-F3A4-0110-0930-9C08D00EF4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9BF87-88FF-C61E-A4E7-2E1069EF27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B5BCC-3F6E-DFDF-EF45-FFC88D87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88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1E76-B58C-A1CD-26A7-E8F88841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484CF-C879-FFC7-252E-ABB1F92E6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362902-D496-1981-03A7-E980B65F6946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C048B9-DA2C-D36C-0A12-BAA71BE84F4B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D6575B-3C10-364A-FADB-900D6C039465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093E9-F369-2142-547A-74CC7B41E9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90184-EAED-6332-A4B0-4F3BE47F7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19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DC5CB-7F2B-7EA7-FC9B-DB882128E3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790A-D2C8-D44A-ACE3-6985C02276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C54BFD-BB65-11FA-B06F-1EDDE4DD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FFC9F3-0DB5-2245-54B6-978DE9A20F3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5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DE6777-F3CF-8910-FC5B-0A7AA8954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591F5-6847-216C-BE2F-54C72AC2E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2C0D9B-DE42-0FC0-ED98-7A8D5E4FDF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CDC67-8DBC-6D63-7753-997AC6EA4AC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CDF4E-D3C9-3C8D-2A21-AF5E76FD9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4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A16F5-8668-668E-F57D-18B11D259CC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B9446-9B9F-2FD6-4A74-A2E3C8B3A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55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54524-B33A-6E4F-B47D-525F880ECB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34AEA-6151-313D-F64B-B18F7393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75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BA0784-0D99-4EB5-B9E0-DB4F05E00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37E4A-53AA-56B6-BE67-855337DF9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6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0BE263-C7E8-5784-16A7-A9905676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9AA68-5483-1CF1-AFB8-A0CC151949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94E898-692C-8167-5C39-5B37DB4855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0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1F574-4CD5-5AC7-9A46-34FB5A5E3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F4B5F-CC29-7BFF-3107-72536364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39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C12B7-5A50-4EF8-EB6B-18C381FC3F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BDBD9-F5C4-69E7-18C9-19D3844E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2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2AB2C-820D-3618-1222-A115DB7D3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28B4B-D638-1CA4-C4E6-73CB7A0579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8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C1870-F6EA-622B-0345-50AEA2BA8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3494B-C3FD-A85E-6A65-B4160360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3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4BA0BE-FC0B-B4F8-2BF7-44636C02A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4259D2-2B6D-65BC-B404-6F624300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6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959322-0A0B-7F50-64B8-7FB7F1A53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44A24-EA7C-9D87-05FD-D39D8AA1E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3DE678-5EF0-0190-341D-C696722CC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05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B PowerPoint Template_103124" id="{E6AB2C96-1C86-7648-A495-152B8FAE5E0C}" vid="{F937387E-46DB-8C4A-A2B4-17E2FAF1A19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B PowerPoint Template_103124" id="{E6AB2C96-1C86-7648-A495-152B8FAE5E0C}" vid="{C90A59A1-3993-5B4B-A426-2748F092583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 PowerPoint Template_2024</Template>
  <TotalTime>0</TotalTime>
  <Words>232</Words>
  <Application>Microsoft Office PowerPoint</Application>
  <PresentationFormat>Widescreen</PresentationFormat>
  <Paragraphs>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1</cp:revision>
  <dcterms:created xsi:type="dcterms:W3CDTF">2024-10-31T19:51:13Z</dcterms:created>
  <dcterms:modified xsi:type="dcterms:W3CDTF">2024-10-31T19:51:24Z</dcterms:modified>
  <cp:category/>
</cp:coreProperties>
</file>