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39"/>
  </p:notesMasterIdLst>
  <p:sldIdLst>
    <p:sldId id="256" r:id="rId3"/>
    <p:sldId id="257" r:id="rId4"/>
    <p:sldId id="281" r:id="rId5"/>
    <p:sldId id="282" r:id="rId6"/>
    <p:sldId id="283" r:id="rId7"/>
    <p:sldId id="284" r:id="rId8"/>
    <p:sldId id="297" r:id="rId9"/>
    <p:sldId id="259" r:id="rId10"/>
    <p:sldId id="258" r:id="rId11"/>
    <p:sldId id="277" r:id="rId12"/>
    <p:sldId id="278" r:id="rId13"/>
    <p:sldId id="261" r:id="rId14"/>
    <p:sldId id="285" r:id="rId15"/>
    <p:sldId id="286" r:id="rId16"/>
    <p:sldId id="287" r:id="rId17"/>
    <p:sldId id="288" r:id="rId18"/>
    <p:sldId id="272" r:id="rId19"/>
    <p:sldId id="271" r:id="rId20"/>
    <p:sldId id="266" r:id="rId21"/>
    <p:sldId id="270" r:id="rId22"/>
    <p:sldId id="268" r:id="rId23"/>
    <p:sldId id="263" r:id="rId24"/>
    <p:sldId id="260" r:id="rId25"/>
    <p:sldId id="264" r:id="rId26"/>
    <p:sldId id="279" r:id="rId27"/>
    <p:sldId id="280" r:id="rId28"/>
    <p:sldId id="289" r:id="rId29"/>
    <p:sldId id="290" r:id="rId30"/>
    <p:sldId id="291" r:id="rId31"/>
    <p:sldId id="265" r:id="rId32"/>
    <p:sldId id="292" r:id="rId33"/>
    <p:sldId id="293" r:id="rId34"/>
    <p:sldId id="294" r:id="rId35"/>
    <p:sldId id="267" r:id="rId36"/>
    <p:sldId id="276" r:id="rId37"/>
    <p:sldId id="27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05"/>
    <a:srgbClr val="13294B"/>
    <a:srgbClr val="ED5338"/>
    <a:srgbClr val="005BBB"/>
    <a:srgbClr val="006230"/>
    <a:srgbClr val="FCB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28"/>
    <p:restoredTop sz="95061"/>
  </p:normalViewPr>
  <p:slideViewPr>
    <p:cSldViewPr snapToGrid="0" snapToObjects="1" showGuides="1">
      <p:cViewPr>
        <p:scale>
          <a:sx n="119" d="100"/>
          <a:sy n="119" d="100"/>
        </p:scale>
        <p:origin x="108" y="258"/>
      </p:cViewPr>
      <p:guideLst/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Sheet1!$B$2:$B$21</c:f>
              <c:numCache>
                <c:formatCode>#,##0</c:formatCode>
                <c:ptCount val="20"/>
                <c:pt idx="0">
                  <c:v>1982384</c:v>
                </c:pt>
                <c:pt idx="1">
                  <c:v>399545</c:v>
                </c:pt>
                <c:pt idx="2">
                  <c:v>1300320</c:v>
                </c:pt>
                <c:pt idx="3">
                  <c:v>198429</c:v>
                </c:pt>
                <c:pt idx="4">
                  <c:v>355000</c:v>
                </c:pt>
                <c:pt idx="5">
                  <c:v>140000</c:v>
                </c:pt>
                <c:pt idx="6">
                  <c:v>362855</c:v>
                </c:pt>
                <c:pt idx="7">
                  <c:v>3907214</c:v>
                </c:pt>
                <c:pt idx="8">
                  <c:v>779089</c:v>
                </c:pt>
                <c:pt idx="9">
                  <c:v>2949350</c:v>
                </c:pt>
                <c:pt idx="10">
                  <c:v>270000</c:v>
                </c:pt>
                <c:pt idx="11">
                  <c:v>8202797</c:v>
                </c:pt>
                <c:pt idx="12">
                  <c:v>0</c:v>
                </c:pt>
                <c:pt idx="13">
                  <c:v>19427601</c:v>
                </c:pt>
                <c:pt idx="14">
                  <c:v>29568564</c:v>
                </c:pt>
                <c:pt idx="15" formatCode="&quot;$&quot;#,##0_);[Red]\(&quot;$&quot;#,##0\)">
                  <c:v>27311419</c:v>
                </c:pt>
                <c:pt idx="16">
                  <c:v>25782545</c:v>
                </c:pt>
                <c:pt idx="17">
                  <c:v>22327383</c:v>
                </c:pt>
                <c:pt idx="18" formatCode="&quot;$&quot;#,##0">
                  <c:v>22735561</c:v>
                </c:pt>
                <c:pt idx="19" formatCode="&quot;$&quot;#,##0">
                  <c:v>29577527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B-0743-A732-194BCA8C36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Sheet1!$C$2:$C$21</c:f>
              <c:numCache>
                <c:formatCode>#,##0</c:formatCode>
                <c:ptCount val="20"/>
                <c:pt idx="0">
                  <c:v>0</c:v>
                </c:pt>
                <c:pt idx="1">
                  <c:v>208788</c:v>
                </c:pt>
                <c:pt idx="2">
                  <c:v>1671720</c:v>
                </c:pt>
                <c:pt idx="3">
                  <c:v>1469842</c:v>
                </c:pt>
                <c:pt idx="4">
                  <c:v>1497047</c:v>
                </c:pt>
                <c:pt idx="5">
                  <c:v>10180004</c:v>
                </c:pt>
                <c:pt idx="6">
                  <c:v>10972645</c:v>
                </c:pt>
                <c:pt idx="7">
                  <c:v>9477991</c:v>
                </c:pt>
                <c:pt idx="8">
                  <c:v>9008327</c:v>
                </c:pt>
                <c:pt idx="9">
                  <c:v>7613918</c:v>
                </c:pt>
                <c:pt idx="10">
                  <c:v>9202783</c:v>
                </c:pt>
                <c:pt idx="11">
                  <c:v>9586894</c:v>
                </c:pt>
                <c:pt idx="12">
                  <c:v>9237707</c:v>
                </c:pt>
                <c:pt idx="13" formatCode="&quot;$&quot;#,##0_);[Red]\(&quot;$&quot;#,##0\)">
                  <c:v>9448581</c:v>
                </c:pt>
                <c:pt idx="14" formatCode="&quot;$&quot;#,##0_);[Red]\(&quot;$&quot;#,##0\)">
                  <c:v>8394726</c:v>
                </c:pt>
                <c:pt idx="15" formatCode="&quot;$&quot;#,##0_);[Red]\(&quot;$&quot;#,##0\)">
                  <c:v>11920091</c:v>
                </c:pt>
                <c:pt idx="16" formatCode="&quot;$&quot;#,##0_);[Red]\(&quot;$&quot;#,##0\)">
                  <c:v>8480466</c:v>
                </c:pt>
                <c:pt idx="17" formatCode="&quot;$&quot;#,##0_);[Red]\(&quot;$&quot;#,##0\)">
                  <c:v>9556925</c:v>
                </c:pt>
                <c:pt idx="18" formatCode="&quot;$&quot;#,##0">
                  <c:v>10099903</c:v>
                </c:pt>
                <c:pt idx="19" formatCode="&quot;$&quot;#,##0">
                  <c:v>9901645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B-0743-A732-194BCA8C36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NSF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Sheet1!$D$2:$D$21</c:f>
              <c:numCache>
                <c:formatCode>#,##0</c:formatCode>
                <c:ptCount val="20"/>
                <c:pt idx="0">
                  <c:v>1652255</c:v>
                </c:pt>
                <c:pt idx="1">
                  <c:v>1467853</c:v>
                </c:pt>
                <c:pt idx="2">
                  <c:v>1180535</c:v>
                </c:pt>
                <c:pt idx="3">
                  <c:v>1370637</c:v>
                </c:pt>
                <c:pt idx="4">
                  <c:v>1480541</c:v>
                </c:pt>
                <c:pt idx="5">
                  <c:v>1837319</c:v>
                </c:pt>
                <c:pt idx="6">
                  <c:v>558646</c:v>
                </c:pt>
                <c:pt idx="7">
                  <c:v>488046</c:v>
                </c:pt>
                <c:pt idx="8">
                  <c:v>1627806</c:v>
                </c:pt>
                <c:pt idx="9">
                  <c:v>961202</c:v>
                </c:pt>
                <c:pt idx="10">
                  <c:v>1467540</c:v>
                </c:pt>
                <c:pt idx="11">
                  <c:v>2700102</c:v>
                </c:pt>
                <c:pt idx="12">
                  <c:v>2637357</c:v>
                </c:pt>
                <c:pt idx="13" formatCode="&quot;$&quot;#,##0_);[Red]\(&quot;$&quot;#,##0\)">
                  <c:v>1061981</c:v>
                </c:pt>
                <c:pt idx="14" formatCode="&quot;$&quot;#,##0_);[Red]\(&quot;$&quot;#,##0\)">
                  <c:v>1261594</c:v>
                </c:pt>
                <c:pt idx="15" formatCode="&quot;$&quot;#,##0_);[Red]\(&quot;$&quot;#,##0\)">
                  <c:v>1492859</c:v>
                </c:pt>
                <c:pt idx="16" formatCode="&quot;$&quot;#,##0_);[Red]\(&quot;$&quot;#,##0\)">
                  <c:v>13693479</c:v>
                </c:pt>
                <c:pt idx="17" formatCode="&quot;$&quot;#,##0_);[Red]\(&quot;$&quot;#,##0\)">
                  <c:v>8282756</c:v>
                </c:pt>
                <c:pt idx="18" formatCode="&quot;$&quot;#,##0">
                  <c:v>6704206</c:v>
                </c:pt>
                <c:pt idx="19" formatCode="&quot;$&quot;#,##0">
                  <c:v>11221153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FB-0743-A732-194BCA8C366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EBI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Sheet1!$E$2:$E$21</c:f>
              <c:numCache>
                <c:formatCode>#,##0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18810366</c:v>
                </c:pt>
                <c:pt idx="4">
                  <c:v>14064422</c:v>
                </c:pt>
                <c:pt idx="5">
                  <c:v>14484742</c:v>
                </c:pt>
                <c:pt idx="6">
                  <c:v>14775498</c:v>
                </c:pt>
                <c:pt idx="7">
                  <c:v>15831720</c:v>
                </c:pt>
                <c:pt idx="8">
                  <c:v>14098112</c:v>
                </c:pt>
                <c:pt idx="9">
                  <c:v>10667502</c:v>
                </c:pt>
                <c:pt idx="10">
                  <c:v>5653510</c:v>
                </c:pt>
                <c:pt idx="11">
                  <c:v>2014035</c:v>
                </c:pt>
                <c:pt idx="12">
                  <c:v>554134</c:v>
                </c:pt>
                <c:pt idx="13">
                  <c:v>2036719</c:v>
                </c:pt>
                <c:pt idx="14">
                  <c:v>2045749</c:v>
                </c:pt>
                <c:pt idx="15" formatCode="&quot;$&quot;#,##0_);[Red]\(&quot;$&quot;#,##0\)">
                  <c:v>228496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FB-0743-A732-194BCA8C366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Gates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Sheet1!$F$2:$F$21</c:f>
              <c:numCache>
                <c:formatCode>#,##0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7098500</c:v>
                </c:pt>
                <c:pt idx="9">
                  <c:v>4816342</c:v>
                </c:pt>
                <c:pt idx="10">
                  <c:v>4920262</c:v>
                </c:pt>
                <c:pt idx="11">
                  <c:v>5983183</c:v>
                </c:pt>
                <c:pt idx="12">
                  <c:v>2281020</c:v>
                </c:pt>
                <c:pt idx="13" formatCode="&quot;$&quot;#,##0_);[Red]\(&quot;$&quot;#,##0\)">
                  <c:v>15861035</c:v>
                </c:pt>
                <c:pt idx="14" formatCode="&quot;$&quot;#,##0_);[Red]\(&quot;$&quot;#,##0\)">
                  <c:v>11213630</c:v>
                </c:pt>
                <c:pt idx="15" formatCode="&quot;$&quot;#,##0_);[Red]\(&quot;$&quot;#,##0\)">
                  <c:v>5571978</c:v>
                </c:pt>
                <c:pt idx="16" formatCode="&quot;$&quot;#,##0_);[Red]\(&quot;$&quot;#,##0\)">
                  <c:v>14144996</c:v>
                </c:pt>
                <c:pt idx="17" formatCode="&quot;$&quot;#,##0_);[Red]\(&quot;$&quot;#,##0\)">
                  <c:v>11767236</c:v>
                </c:pt>
                <c:pt idx="18" formatCode="&quot;$&quot;#,##0">
                  <c:v>15883640</c:v>
                </c:pt>
                <c:pt idx="19" formatCode="&quot;$&quot;#,##0">
                  <c:v>2936548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FB-0743-A732-194BCA8C366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Sheet1!$G$2:$G$21</c:f>
              <c:numCache>
                <c:formatCode>#,##0</c:formatCode>
                <c:ptCount val="20"/>
                <c:pt idx="0">
                  <c:v>0</c:v>
                </c:pt>
                <c:pt idx="1">
                  <c:v>5508263</c:v>
                </c:pt>
                <c:pt idx="2">
                  <c:v>6702664</c:v>
                </c:pt>
                <c:pt idx="3">
                  <c:v>3016622</c:v>
                </c:pt>
                <c:pt idx="4">
                  <c:v>1812311</c:v>
                </c:pt>
                <c:pt idx="5" formatCode="#,##0_);[Red]\(#,##0\)">
                  <c:v>0</c:v>
                </c:pt>
                <c:pt idx="6">
                  <c:v>60013</c:v>
                </c:pt>
                <c:pt idx="7">
                  <c:v>227664</c:v>
                </c:pt>
                <c:pt idx="8">
                  <c:v>4614318</c:v>
                </c:pt>
                <c:pt idx="9">
                  <c:v>2496188</c:v>
                </c:pt>
                <c:pt idx="10">
                  <c:v>3081292</c:v>
                </c:pt>
                <c:pt idx="11">
                  <c:v>2882207</c:v>
                </c:pt>
                <c:pt idx="12">
                  <c:v>6063141</c:v>
                </c:pt>
                <c:pt idx="13" formatCode="&quot;$&quot;#,##0_);[Red]\(&quot;$&quot;#,##0\)">
                  <c:v>4245941</c:v>
                </c:pt>
                <c:pt idx="14" formatCode="&quot;$&quot;#,##0_);[Red]\(&quot;$&quot;#,##0\)">
                  <c:v>3726179</c:v>
                </c:pt>
                <c:pt idx="15" formatCode="&quot;$&quot;#,##0_);[Red]\(&quot;$&quot;#,##0\)">
                  <c:v>2629112</c:v>
                </c:pt>
                <c:pt idx="16" formatCode="&quot;$&quot;#,##0_);[Red]\(&quot;$&quot;#,##0\)">
                  <c:v>7394129</c:v>
                </c:pt>
                <c:pt idx="17" formatCode="&quot;$&quot;#,##0_);[Red]\(&quot;$&quot;#,##0\)">
                  <c:v>1721222</c:v>
                </c:pt>
                <c:pt idx="18" formatCode="&quot;$&quot;#,##0">
                  <c:v>9908262</c:v>
                </c:pt>
                <c:pt idx="19" formatCode="&quot;$&quot;#,##0">
                  <c:v>4316234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FB-0743-A732-194BCA8C3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0060432"/>
        <c:axId val="159557968"/>
      </c:barChart>
      <c:catAx>
        <c:axId val="16006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57968"/>
        <c:crosses val="autoZero"/>
        <c:auto val="1"/>
        <c:lblAlgn val="ctr"/>
        <c:lblOffset val="100"/>
        <c:noMultiLvlLbl val="0"/>
      </c:catAx>
      <c:valAx>
        <c:axId val="15955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6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5A-FF46-9061-96CEC8B422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5A-FF46-9061-96CEC8B42294}"/>
              </c:ext>
            </c:extLst>
          </c:dPt>
          <c:cat>
            <c:strRef>
              <c:f>Sheet1!$A$2:$A$3</c:f>
              <c:strCache>
                <c:ptCount val="2"/>
                <c:pt idx="0">
                  <c:v>Foundation</c:v>
                </c:pt>
                <c:pt idx="1">
                  <c:v>Federal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4A-D64F-9213-9CCCDE129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Pie 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73-814F-94A7-B433ED3DB1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73-814F-94A7-B433ED3DB1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73-814F-94A7-B433ED3DB1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73-814F-94A7-B433ED3DB1C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97F4B61-55B1-2043-A28B-2757EA86F78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73-814F-94A7-B433ED3DB1C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89FAC52-948F-7842-9CB4-2D0233CD6CEE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873-814F-94A7-B433ED3DB1C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393B38-D0BA-0441-AFF6-721BEC9F6358}" type="PERCENTAGE">
                      <a:rPr lang="en-US">
                        <a:solidFill>
                          <a:srgbClr val="13294B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73-814F-94A7-B433ED3DB1C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660BDBD-7A22-CE4B-9189-420B0864A26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873-814F-94A7-B433ED3DB1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73-814F-94A7-B433ED3DB1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Data Analysis</a:t>
            </a:r>
          </a:p>
        </c:rich>
      </c:tx>
      <c:layout>
        <c:manualLayout>
          <c:xMode val="edge"/>
          <c:yMode val="edge"/>
          <c:x val="0.43713382116988025"/>
          <c:y val="4.7809744094140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47B-D242-949D-C166368985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47B-D242-949D-C1663689855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47B-D242-949D-C1663689855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47B-D242-949D-C16636898559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7B-D242-949D-C166368985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47B-D242-949D-C166368985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7B-D242-949D-C16636898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13294B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3D-8540-9A90-6743BCC011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3D-8540-9A90-6743BCC011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3D-8540-9A90-6743BCC01124}"/>
              </c:ext>
            </c:extLst>
          </c:dPt>
          <c:cat>
            <c:strRef>
              <c:f>Sheet1!$A$2:$A$4</c:f>
              <c:strCache>
                <c:ptCount val="3"/>
                <c:pt idx="0">
                  <c:v>Start-ups</c:v>
                </c:pt>
                <c:pt idx="1">
                  <c:v>Large companies</c:v>
                </c:pt>
                <c:pt idx="2">
                  <c:v>Small companies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</c:v>
                </c:pt>
                <c:pt idx="1">
                  <c:v>11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3D-8540-9A90-6743BCC01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6"/>
        <c:holeSize val="64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0.33088</cdr:x>
      <cdr:y>0.31753</cdr:y>
    </cdr:from>
    <cdr:to>
      <cdr:x>0.66912</cdr:x>
      <cdr:y>0.56011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A9C312F7-D752-D335-9591-D7A90697ACEE}"/>
            </a:ext>
          </a:extLst>
        </cdr:cNvPr>
        <cdr:cNvSpPr txBox="1"/>
      </cdr:nvSpPr>
      <cdr:spPr>
        <a:xfrm xmlns:a="http://schemas.openxmlformats.org/drawingml/2006/main">
          <a:off x="1256427" y="1087803"/>
          <a:ext cx="1284348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3600" b="1" dirty="0">
              <a:solidFill>
                <a:srgbClr val="FF5F05"/>
              </a:solidFill>
            </a:rPr>
            <a:t>38</a:t>
          </a:r>
        </a:p>
        <a:p xmlns:a="http://schemas.openxmlformats.org/drawingml/2006/main">
          <a:pPr algn="ctr"/>
          <a:r>
            <a:rPr lang="en-US" sz="1200" dirty="0"/>
            <a:t>Active licenses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39D73C-AF14-7643-8BC7-209F4FB10DDF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chart" Target="../charts/chart2.xml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6.emf"/><Relationship Id="rId7" Type="http://schemas.openxmlformats.org/officeDocument/2006/relationships/image" Target="../media/image49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Layouts/_rels/slideLayout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emf"/><Relationship Id="rId18" Type="http://schemas.openxmlformats.org/officeDocument/2006/relationships/image" Target="../media/image36.emf"/><Relationship Id="rId26" Type="http://schemas.openxmlformats.org/officeDocument/2006/relationships/image" Target="../media/image64.emf"/><Relationship Id="rId39" Type="http://schemas.openxmlformats.org/officeDocument/2006/relationships/image" Target="../media/image77.emf"/><Relationship Id="rId21" Type="http://schemas.openxmlformats.org/officeDocument/2006/relationships/image" Target="../media/image59.emf"/><Relationship Id="rId34" Type="http://schemas.openxmlformats.org/officeDocument/2006/relationships/image" Target="../media/image72.emf"/><Relationship Id="rId7" Type="http://schemas.openxmlformats.org/officeDocument/2006/relationships/image" Target="../media/image50.emf"/><Relationship Id="rId2" Type="http://schemas.openxmlformats.org/officeDocument/2006/relationships/image" Target="../media/image1.jpg"/><Relationship Id="rId16" Type="http://schemas.openxmlformats.org/officeDocument/2006/relationships/image" Target="../media/image55.emf"/><Relationship Id="rId20" Type="http://schemas.openxmlformats.org/officeDocument/2006/relationships/image" Target="../media/image58.emf"/><Relationship Id="rId29" Type="http://schemas.openxmlformats.org/officeDocument/2006/relationships/image" Target="../media/image67.emf"/><Relationship Id="rId41" Type="http://schemas.openxmlformats.org/officeDocument/2006/relationships/image" Target="../media/image7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emf"/><Relationship Id="rId11" Type="http://schemas.openxmlformats.org/officeDocument/2006/relationships/image" Target="../media/image47.emf"/><Relationship Id="rId24" Type="http://schemas.openxmlformats.org/officeDocument/2006/relationships/image" Target="../media/image62.emf"/><Relationship Id="rId32" Type="http://schemas.openxmlformats.org/officeDocument/2006/relationships/image" Target="../media/image70.emf"/><Relationship Id="rId37" Type="http://schemas.openxmlformats.org/officeDocument/2006/relationships/image" Target="../media/image75.emf"/><Relationship Id="rId40" Type="http://schemas.openxmlformats.org/officeDocument/2006/relationships/image" Target="../media/image78.emf"/><Relationship Id="rId5" Type="http://schemas.openxmlformats.org/officeDocument/2006/relationships/image" Target="../media/image48.emf"/><Relationship Id="rId15" Type="http://schemas.openxmlformats.org/officeDocument/2006/relationships/image" Target="../media/image15.emf"/><Relationship Id="rId23" Type="http://schemas.openxmlformats.org/officeDocument/2006/relationships/image" Target="../media/image61.emf"/><Relationship Id="rId28" Type="http://schemas.openxmlformats.org/officeDocument/2006/relationships/image" Target="../media/image66.emf"/><Relationship Id="rId36" Type="http://schemas.openxmlformats.org/officeDocument/2006/relationships/image" Target="../media/image74.emf"/><Relationship Id="rId10" Type="http://schemas.openxmlformats.org/officeDocument/2006/relationships/image" Target="../media/image46.emf"/><Relationship Id="rId19" Type="http://schemas.openxmlformats.org/officeDocument/2006/relationships/image" Target="../media/image57.emf"/><Relationship Id="rId31" Type="http://schemas.openxmlformats.org/officeDocument/2006/relationships/image" Target="../media/image69.emf"/><Relationship Id="rId4" Type="http://schemas.openxmlformats.org/officeDocument/2006/relationships/image" Target="../media/image53.emf"/><Relationship Id="rId9" Type="http://schemas.openxmlformats.org/officeDocument/2006/relationships/image" Target="../media/image51.emf"/><Relationship Id="rId14" Type="http://schemas.openxmlformats.org/officeDocument/2006/relationships/image" Target="../media/image14.emf"/><Relationship Id="rId22" Type="http://schemas.openxmlformats.org/officeDocument/2006/relationships/image" Target="../media/image60.emf"/><Relationship Id="rId27" Type="http://schemas.openxmlformats.org/officeDocument/2006/relationships/image" Target="../media/image65.emf"/><Relationship Id="rId30" Type="http://schemas.openxmlformats.org/officeDocument/2006/relationships/image" Target="../media/image68.emf"/><Relationship Id="rId35" Type="http://schemas.openxmlformats.org/officeDocument/2006/relationships/image" Target="../media/image73.emf"/><Relationship Id="rId8" Type="http://schemas.openxmlformats.org/officeDocument/2006/relationships/image" Target="../media/image54.emf"/><Relationship Id="rId3" Type="http://schemas.openxmlformats.org/officeDocument/2006/relationships/image" Target="../media/image52.emf"/><Relationship Id="rId12" Type="http://schemas.openxmlformats.org/officeDocument/2006/relationships/image" Target="../media/image12.emf"/><Relationship Id="rId17" Type="http://schemas.openxmlformats.org/officeDocument/2006/relationships/image" Target="../media/image56.emf"/><Relationship Id="rId25" Type="http://schemas.openxmlformats.org/officeDocument/2006/relationships/image" Target="../media/image63.emf"/><Relationship Id="rId33" Type="http://schemas.openxmlformats.org/officeDocument/2006/relationships/image" Target="../media/image71.emf"/><Relationship Id="rId38" Type="http://schemas.openxmlformats.org/officeDocument/2006/relationships/image" Target="../media/image76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5.xml"/><Relationship Id="rId4" Type="http://schemas.openxmlformats.org/officeDocument/2006/relationships/image" Target="../media/image82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78EADAD-4B71-9419-4BCB-F74FBD8ECA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B5408C-7531-52EA-F4A2-2FBCA33FCEA3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D4DD9B-52B7-DF34-8D5F-5089E3C2E16A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294013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0D12675-5B9E-40CD-213C-0D113FFFD2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AE77BD5-79EE-7518-11D5-9EE45E4DA0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</p:spTree>
    <p:extLst>
      <p:ext uri="{BB962C8B-B14F-4D97-AF65-F5344CB8AC3E}">
        <p14:creationId xmlns:p14="http://schemas.microsoft.com/office/powerpoint/2010/main" val="317926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1525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4D2699-2E98-F27B-B537-98CE42D90685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F40313A-8B28-BF3F-D72F-D17D29181D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713E272-A765-A733-D1AA-D941137F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AE31D1-F844-F9B4-E6CF-E1AB8ED4A0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76566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640198-85ED-50C7-849A-9FD839CFB778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D98A777-6B73-DF86-DF42-9CA129F9D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15C6A4A-5407-90F0-C71D-7BBDB9E170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94A70-0E9C-49BA-812B-EBF1B48FB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1415590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9862ED-094F-39A4-958F-7B4397BB4C71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7774EF6-1EDE-B890-6B60-856AC3791B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D7C85FF-92B2-E0D1-06A6-C2599CD68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C7E64F-A36E-5F35-E17C-ABA0C345AA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3031302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60229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3CF2B-A814-CEDB-2696-E5BFB94ED7FD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788D96E-69BE-6CC9-3E0F-1BF314CD3A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2490A27-AE0A-2F73-738A-CA98FB0E91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42AE6-E160-D6C9-83F9-26AFDC47E0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280400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01CC2-6BD7-E0CB-F998-1C13523C06B9}"/>
              </a:ext>
            </a:extLst>
          </p:cNvPr>
          <p:cNvSpPr txBox="1"/>
          <p:nvPr userDrawn="1"/>
        </p:nvSpPr>
        <p:spPr>
          <a:xfrm>
            <a:off x="805912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4F694-8FB2-5851-CF6F-0E0DB94ED681}"/>
              </a:ext>
            </a:extLst>
          </p:cNvPr>
          <p:cNvSpPr txBox="1"/>
          <p:nvPr userDrawn="1"/>
        </p:nvSpPr>
        <p:spPr>
          <a:xfrm>
            <a:off x="805912" y="2159899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Institute Established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86771-66D7-B85C-0E56-51372270E567}"/>
              </a:ext>
            </a:extLst>
          </p:cNvPr>
          <p:cNvSpPr txBox="1"/>
          <p:nvPr userDrawn="1"/>
        </p:nvSpPr>
        <p:spPr>
          <a:xfrm>
            <a:off x="2333691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$697M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35C0D-3116-9091-29C9-A13D350CEADE}"/>
              </a:ext>
            </a:extLst>
          </p:cNvPr>
          <p:cNvSpPr txBox="1"/>
          <p:nvPr userDrawn="1"/>
        </p:nvSpPr>
        <p:spPr>
          <a:xfrm>
            <a:off x="2333691" y="2159899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Funding to 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FB210-D315-6721-659B-953A2421ABF6}"/>
              </a:ext>
            </a:extLst>
          </p:cNvPr>
          <p:cNvSpPr txBox="1"/>
          <p:nvPr userDrawn="1"/>
        </p:nvSpPr>
        <p:spPr>
          <a:xfrm>
            <a:off x="4132683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47905-579C-A560-7711-F28A8B39E4A8}"/>
              </a:ext>
            </a:extLst>
          </p:cNvPr>
          <p:cNvSpPr txBox="1"/>
          <p:nvPr userDrawn="1"/>
        </p:nvSpPr>
        <p:spPr>
          <a:xfrm>
            <a:off x="4132683" y="2159899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Review Cycle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6CDEAB-0EE1-EF5C-610E-8CF74591C51E}"/>
              </a:ext>
            </a:extLst>
          </p:cNvPr>
          <p:cNvCxnSpPr>
            <a:cxnSpLocks/>
          </p:cNvCxnSpPr>
          <p:nvPr userDrawn="1"/>
        </p:nvCxnSpPr>
        <p:spPr>
          <a:xfrm>
            <a:off x="805912" y="2956092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79732E1-9B8F-DFA6-1CB4-B8F1905F1D85}"/>
              </a:ext>
            </a:extLst>
          </p:cNvPr>
          <p:cNvSpPr txBox="1"/>
          <p:nvPr userDrawn="1"/>
        </p:nvSpPr>
        <p:spPr>
          <a:xfrm>
            <a:off x="805912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55711-CA7F-951B-D9EF-6E61E03B6985}"/>
              </a:ext>
            </a:extLst>
          </p:cNvPr>
          <p:cNvSpPr txBox="1"/>
          <p:nvPr userDrawn="1"/>
        </p:nvSpPr>
        <p:spPr>
          <a:xfrm>
            <a:off x="805912" y="3692668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Licenses Optioned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4D38DA-E6AF-8895-FB39-11D1D1033E94}"/>
              </a:ext>
            </a:extLst>
          </p:cNvPr>
          <p:cNvSpPr txBox="1"/>
          <p:nvPr userDrawn="1"/>
        </p:nvSpPr>
        <p:spPr>
          <a:xfrm>
            <a:off x="2333691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00DFD-229F-E263-28C2-225B8D81052D}"/>
              </a:ext>
            </a:extLst>
          </p:cNvPr>
          <p:cNvSpPr txBox="1"/>
          <p:nvPr userDrawn="1"/>
        </p:nvSpPr>
        <p:spPr>
          <a:xfrm>
            <a:off x="2333691" y="3692668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Patents Issued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4E4DA3-E491-424B-A561-B3202AACD170}"/>
              </a:ext>
            </a:extLst>
          </p:cNvPr>
          <p:cNvSpPr txBox="1"/>
          <p:nvPr userDrawn="1"/>
        </p:nvSpPr>
        <p:spPr>
          <a:xfrm>
            <a:off x="4132683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22A9E8-7E45-ECC6-AF94-A341AD670BC4}"/>
              </a:ext>
            </a:extLst>
          </p:cNvPr>
          <p:cNvSpPr txBox="1"/>
          <p:nvPr userDrawn="1"/>
        </p:nvSpPr>
        <p:spPr>
          <a:xfrm>
            <a:off x="4132683" y="3692668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Start-up &amp; </a:t>
            </a:r>
            <a:br>
              <a:rPr lang="en-US" sz="1200" dirty="0"/>
            </a:br>
            <a:r>
              <a:rPr lang="en-US" sz="1200" dirty="0"/>
              <a:t>Small Companies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F32B7-4A93-A93B-2490-0B9D39A5ECF2}"/>
              </a:ext>
            </a:extLst>
          </p:cNvPr>
          <p:cNvSpPr txBox="1"/>
          <p:nvPr userDrawn="1"/>
        </p:nvSpPr>
        <p:spPr>
          <a:xfrm>
            <a:off x="5931675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228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194BF-A389-EAE6-0296-C8562D2C6BEC}"/>
              </a:ext>
            </a:extLst>
          </p:cNvPr>
          <p:cNvSpPr txBox="1"/>
          <p:nvPr userDrawn="1"/>
        </p:nvSpPr>
        <p:spPr>
          <a:xfrm>
            <a:off x="5931674" y="3692668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Patent Applications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3B3776-F661-72F3-841B-D53CCC915F55}"/>
              </a:ext>
            </a:extLst>
          </p:cNvPr>
          <p:cNvCxnSpPr>
            <a:cxnSpLocks/>
          </p:cNvCxnSpPr>
          <p:nvPr userDrawn="1"/>
        </p:nvCxnSpPr>
        <p:spPr>
          <a:xfrm>
            <a:off x="805912" y="4492350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2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2" y="5285353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Faculty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28D4E-1C41-52C3-C175-703E08BDCD92}"/>
              </a:ext>
            </a:extLst>
          </p:cNvPr>
          <p:cNvSpPr txBox="1"/>
          <p:nvPr userDrawn="1"/>
        </p:nvSpPr>
        <p:spPr>
          <a:xfrm>
            <a:off x="2333691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CE463A-98F2-6523-4C76-DA4287830B34}"/>
              </a:ext>
            </a:extLst>
          </p:cNvPr>
          <p:cNvSpPr txBox="1"/>
          <p:nvPr userDrawn="1"/>
        </p:nvSpPr>
        <p:spPr>
          <a:xfrm>
            <a:off x="2333691" y="5285353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Faculty Affiliates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B8A3D2-4EF5-A91A-4FA2-6537D5BB345F}"/>
              </a:ext>
            </a:extLst>
          </p:cNvPr>
          <p:cNvSpPr txBox="1"/>
          <p:nvPr userDrawn="1"/>
        </p:nvSpPr>
        <p:spPr>
          <a:xfrm>
            <a:off x="4132683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134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DE82A2-035D-14A5-43B8-94310B6682BB}"/>
              </a:ext>
            </a:extLst>
          </p:cNvPr>
          <p:cNvSpPr txBox="1"/>
          <p:nvPr userDrawn="1"/>
        </p:nvSpPr>
        <p:spPr>
          <a:xfrm>
            <a:off x="4132683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Postdoctoral Researchers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36F4E-A6BB-1BBB-AFF3-AE11585D6E6C}"/>
              </a:ext>
            </a:extLst>
          </p:cNvPr>
          <p:cNvSpPr txBox="1"/>
          <p:nvPr userDrawn="1"/>
        </p:nvSpPr>
        <p:spPr>
          <a:xfrm>
            <a:off x="5931675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279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3776E7-BB97-A0AC-1AAB-CD98B08242C3}"/>
              </a:ext>
            </a:extLst>
          </p:cNvPr>
          <p:cNvSpPr txBox="1"/>
          <p:nvPr userDrawn="1"/>
        </p:nvSpPr>
        <p:spPr>
          <a:xfrm>
            <a:off x="5931674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Graduate Students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C897D9-5F76-EB6F-2374-DC07C6711AA6}"/>
              </a:ext>
            </a:extLst>
          </p:cNvPr>
          <p:cNvSpPr txBox="1"/>
          <p:nvPr userDrawn="1"/>
        </p:nvSpPr>
        <p:spPr>
          <a:xfrm>
            <a:off x="7514870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178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AA3807-B48F-AADA-A7D1-AEBE1284F1E6}"/>
              </a:ext>
            </a:extLst>
          </p:cNvPr>
          <p:cNvSpPr txBox="1"/>
          <p:nvPr userDrawn="1"/>
        </p:nvSpPr>
        <p:spPr>
          <a:xfrm>
            <a:off x="7514869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Undergraduate Students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96918F-B12D-36EF-515A-58C43B38B5C3}"/>
              </a:ext>
            </a:extLst>
          </p:cNvPr>
          <p:cNvSpPr txBox="1"/>
          <p:nvPr userDrawn="1"/>
        </p:nvSpPr>
        <p:spPr>
          <a:xfrm>
            <a:off x="9313863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43/9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6481D1-9C6A-D616-8625-DBB7EE308C48}"/>
              </a:ext>
            </a:extLst>
          </p:cNvPr>
          <p:cNvSpPr txBox="1"/>
          <p:nvPr userDrawn="1"/>
        </p:nvSpPr>
        <p:spPr>
          <a:xfrm>
            <a:off x="9313862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Departments/</a:t>
            </a:r>
            <a:br>
              <a:rPr lang="en-US" sz="1200" dirty="0"/>
            </a:br>
            <a:r>
              <a:rPr lang="en-US" sz="1200" dirty="0"/>
              <a:t>Colleges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E236F-5ABE-B9C2-D09F-DA3806D9ED76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Numbers</a:t>
            </a:r>
          </a:p>
        </p:txBody>
      </p:sp>
    </p:spTree>
    <p:extLst>
      <p:ext uri="{BB962C8B-B14F-4D97-AF65-F5344CB8AC3E}">
        <p14:creationId xmlns:p14="http://schemas.microsoft.com/office/powerpoint/2010/main" val="274086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CARL R. WOESE INSTITUTE FOR GENOMIC BIOLOGY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1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Health &amp; </a:t>
            </a:r>
            <a:br>
              <a:rPr lang="en-US" sz="1800" b="1" dirty="0"/>
            </a:br>
            <a:r>
              <a:rPr lang="en-US" sz="1800" b="1" dirty="0"/>
              <a:t>Wellness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1" y="3851927"/>
            <a:ext cx="2325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 the genome enhances, affects, or disrupts physical and mental wellbeing.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1BD44-D329-396A-2F94-A3C709720B42}"/>
              </a:ext>
            </a:extLst>
          </p:cNvPr>
          <p:cNvSpPr txBox="1"/>
          <p:nvPr userDrawn="1"/>
        </p:nvSpPr>
        <p:spPr>
          <a:xfrm>
            <a:off x="3666080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Technology &amp; Society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5F72E-807D-51FC-02BB-5A2847B71D2B}"/>
              </a:ext>
            </a:extLst>
          </p:cNvPr>
          <p:cNvSpPr txBox="1"/>
          <p:nvPr userDrawn="1"/>
        </p:nvSpPr>
        <p:spPr>
          <a:xfrm>
            <a:off x="3666080" y="3851927"/>
            <a:ext cx="2106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Advancing our capability to shape the world and capacity to understand each other.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9454A-9C16-7308-503A-D9F548664F3E}"/>
              </a:ext>
            </a:extLst>
          </p:cNvPr>
          <p:cNvSpPr txBox="1"/>
          <p:nvPr userDrawn="1"/>
        </p:nvSpPr>
        <p:spPr>
          <a:xfrm>
            <a:off x="6526249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Agriculture &amp; Environment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23B692-3D16-71B9-2726-6ACCBE26348C}"/>
              </a:ext>
            </a:extLst>
          </p:cNvPr>
          <p:cNvSpPr txBox="1"/>
          <p:nvPr userDrawn="1"/>
        </p:nvSpPr>
        <p:spPr>
          <a:xfrm>
            <a:off x="6526249" y="3851927"/>
            <a:ext cx="2205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Sustainably feeding and fueling a planet impacted by a changing global climate.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6FD13E-8A87-F1BB-78AE-B08CA5C42C3B}"/>
              </a:ext>
            </a:extLst>
          </p:cNvPr>
          <p:cNvSpPr txBox="1"/>
          <p:nvPr userDrawn="1"/>
        </p:nvSpPr>
        <p:spPr>
          <a:xfrm>
            <a:off x="9386419" y="3067791"/>
            <a:ext cx="220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Fundamental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2C29C7-548A-B40C-08C9-650EB2FF0EB8}"/>
              </a:ext>
            </a:extLst>
          </p:cNvPr>
          <p:cNvSpPr txBox="1"/>
          <p:nvPr userDrawn="1"/>
        </p:nvSpPr>
        <p:spPr>
          <a:xfrm>
            <a:off x="9386420" y="3776937"/>
            <a:ext cx="2035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“Blue sky” research that creates the knowledge base needed for future progress.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677A7-9F6C-197A-1F0A-CB0DAEFE92FC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FAF86-A42E-2F54-7AF1-2CDBB6DB8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0949" y="2321302"/>
            <a:ext cx="6858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41E2A-74D1-D701-40FA-CB1659733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691" y="2327652"/>
            <a:ext cx="7874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DFD74-807E-0A7E-49DD-9AB556CD5D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63800" y="2321302"/>
            <a:ext cx="787400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4BC69-F5FA-96DD-EC57-B5E3F41A69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49239" y="2384802"/>
            <a:ext cx="9017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74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Themes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E8926-F417-4486-EAD8-EA977ECB94E8}"/>
              </a:ext>
            </a:extLst>
          </p:cNvPr>
          <p:cNvSpPr txBox="1"/>
          <p:nvPr userDrawn="1"/>
        </p:nvSpPr>
        <p:spPr>
          <a:xfrm>
            <a:off x="805911" y="1810692"/>
            <a:ext cx="4976054" cy="383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Anticancer Discovery from Pets to People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Biosystems Design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Advanced Bioenergy and Bioproducts Innovation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Artificial Intelligence and Modeling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Genomic Diagnostics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Indigenous Science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Environmental Impact on Reproductive Health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Ecology of Global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Challenges in Science and Society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6398532" y="1810692"/>
            <a:ext cx="4980672" cy="3349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 Networks in Neural &amp; Developmental Plasticity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Security and Privacy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Infection Genomics for One Health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Microbiome Metabolic Engineering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Mining Microbial Genomes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Multi-Cellular Engineered Living Systems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Regenerative Biology &amp; Tissue Engineering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0A32E4-2959-D57E-00EE-3583E882F13E}"/>
              </a:ext>
            </a:extLst>
          </p:cNvPr>
          <p:cNvGrpSpPr/>
          <p:nvPr userDrawn="1"/>
        </p:nvGrpSpPr>
        <p:grpSpPr>
          <a:xfrm>
            <a:off x="6479311" y="2355274"/>
            <a:ext cx="4886037" cy="2869872"/>
            <a:chOff x="6543963" y="2406072"/>
            <a:chExt cx="4886037" cy="28698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ECE72B-0BB5-C13A-3848-EC099F162C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40607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3BC8B3-4E6A-56A1-1242-D7C89949F8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88438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C02C02A-21DA-3945-2617-C003CE1E6D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36269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D85000-3A10-36D2-8E92-73432175C3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84100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D7CA8E1-31FA-50D5-7CCB-33F747C19A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31932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5632DA-24BC-0D2D-A5C1-A3B9C904E7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79763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7984C7-A299-CBBB-B7CF-3A3AB2F5FB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527594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DED9B7-74CE-1033-DB1A-095B31542551}"/>
              </a:ext>
            </a:extLst>
          </p:cNvPr>
          <p:cNvGrpSpPr/>
          <p:nvPr userDrawn="1"/>
        </p:nvGrpSpPr>
        <p:grpSpPr>
          <a:xfrm>
            <a:off x="886693" y="2355274"/>
            <a:ext cx="4886037" cy="3345545"/>
            <a:chOff x="886693" y="2355274"/>
            <a:chExt cx="4886037" cy="334554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7644C0-CBC0-08C4-674D-045948AC65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35527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7E4986-DE54-C40D-E2D7-7314C3402D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83358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983150-7B94-643A-381B-345C47742F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31189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2256E4E-2622-351E-F134-FCF057733F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79021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4A48E0C-BFB7-EDC6-EDE7-EB678692E5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26852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CBF86E8-F027-96FB-CEA8-2CF96659A4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74683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8E906A-F6D8-8081-C464-53DF2AA8D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22514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DC5DB2B-0F63-17FF-5651-C900C97B52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700819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0A9F05-5864-1E33-C36D-6BD0E6B489B0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Themes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22233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Portfol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Strategic Partnerships and Initiatives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1752639" y="1903056"/>
            <a:ext cx="4084743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African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BioGenome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Building infrastructure to generate, analyze and deploy genomics data for the sustainable use of biodiversity and agriculture across Africa, with 32 institutional partners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ECE72B-0BB5-C13A-3848-EC099F162C71}"/>
              </a:ext>
            </a:extLst>
          </p:cNvPr>
          <p:cNvCxnSpPr>
            <a:cxnSpLocks/>
          </p:cNvCxnSpPr>
          <p:nvPr userDrawn="1"/>
        </p:nvCxnSpPr>
        <p:spPr>
          <a:xfrm>
            <a:off x="1847273" y="28725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042261A-8ABD-E7B1-BEFA-BAF1C6A5BDBC}"/>
              </a:ext>
            </a:extLst>
          </p:cNvPr>
          <p:cNvSpPr txBox="1"/>
          <p:nvPr userDrawn="1"/>
        </p:nvSpPr>
        <p:spPr>
          <a:xfrm>
            <a:off x="1752639" y="29975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 Zuckerberg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Biohub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Chicago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Engineering technologies to understand and treat inflammatory states, with University of Chicago, University of Illinois Urbana-Champaign, and Northwestern University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9C565C-191B-5B45-9CC5-3DAD1FEE0590}"/>
              </a:ext>
            </a:extLst>
          </p:cNvPr>
          <p:cNvCxnSpPr>
            <a:cxnSpLocks/>
          </p:cNvCxnSpPr>
          <p:nvPr userDrawn="1"/>
        </p:nvCxnSpPr>
        <p:spPr>
          <a:xfrm>
            <a:off x="1847273" y="39577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4791F52-E3AE-614F-B100-E6CE819AA549}"/>
              </a:ext>
            </a:extLst>
          </p:cNvPr>
          <p:cNvSpPr txBox="1"/>
          <p:nvPr userDrawn="1"/>
        </p:nvSpPr>
        <p:spPr>
          <a:xfrm>
            <a:off x="1752639" y="4092074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Genomics and Eco-evolution of Multi-scale Symbioses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institute to understand impact and dynamics of nested microbes,  with Indiana University, University of Chicago, and UNC Greensboro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29EDDA-9D31-E3DD-6F29-F5391CE2FBD8}"/>
              </a:ext>
            </a:extLst>
          </p:cNvPr>
          <p:cNvCxnSpPr>
            <a:cxnSpLocks/>
          </p:cNvCxnSpPr>
          <p:nvPr userDrawn="1"/>
        </p:nvCxnSpPr>
        <p:spPr>
          <a:xfrm>
            <a:off x="1847273" y="503382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405A87E-63E8-5D6E-ECEC-F1981ACF866C}"/>
              </a:ext>
            </a:extLst>
          </p:cNvPr>
          <p:cNvSpPr txBox="1"/>
          <p:nvPr userDrawn="1"/>
        </p:nvSpPr>
        <p:spPr>
          <a:xfrm>
            <a:off x="1752639" y="5158874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 Performance Biological Computing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Carver Biotechnology Center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331A68-ACDE-EFA6-47F7-CD93313F555B}"/>
              </a:ext>
            </a:extLst>
          </p:cNvPr>
          <p:cNvCxnSpPr>
            <a:cxnSpLocks/>
          </p:cNvCxnSpPr>
          <p:nvPr userDrawn="1"/>
        </p:nvCxnSpPr>
        <p:spPr>
          <a:xfrm>
            <a:off x="1847273" y="579582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385D3CC-3A45-9B71-0D03-EFDA51FA9E08}"/>
              </a:ext>
            </a:extLst>
          </p:cNvPr>
          <p:cNvSpPr txBox="1"/>
          <p:nvPr userDrawn="1"/>
        </p:nvSpPr>
        <p:spPr>
          <a:xfrm>
            <a:off x="7280603" y="1907674"/>
            <a:ext cx="4084743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Microbial Systems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Campus-wide effort in partnership with 8 departments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71B6AB-876B-2F65-F347-BA8A1B28DF5D}"/>
              </a:ext>
            </a:extLst>
          </p:cNvPr>
          <p:cNvSpPr txBox="1"/>
          <p:nvPr userDrawn="1"/>
        </p:nvSpPr>
        <p:spPr>
          <a:xfrm>
            <a:off x="7280603" y="26419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Molecule Maker Lab Institute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initiative with leaders in AI and organic synthesis with Penn State and Rochester Institute of Technology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C0BCE9-36F5-8418-0138-A7B07D2B636E}"/>
              </a:ext>
            </a:extLst>
          </p:cNvPr>
          <p:cNvSpPr txBox="1"/>
          <p:nvPr userDrawn="1"/>
        </p:nvSpPr>
        <p:spPr>
          <a:xfrm>
            <a:off x="7280603" y="3736474"/>
            <a:ext cx="4089361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Personalized Nutrition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Partnership between IGB and the College of Agricultural, Consumer and Environmental Sciences (ACES)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CAE71D-8837-8A04-6F5B-0DD371B485F4}"/>
              </a:ext>
            </a:extLst>
          </p:cNvPr>
          <p:cNvSpPr txBox="1"/>
          <p:nvPr userDrawn="1"/>
        </p:nvSpPr>
        <p:spPr>
          <a:xfrm>
            <a:off x="7280603" y="4655493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Labs@location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Partnership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Microscopy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987693B-6CF9-63C5-B46D-EAA50F6B8A09}"/>
              </a:ext>
            </a:extLst>
          </p:cNvPr>
          <p:cNvCxnSpPr>
            <a:cxnSpLocks/>
          </p:cNvCxnSpPr>
          <p:nvPr userDrawn="1"/>
        </p:nvCxnSpPr>
        <p:spPr>
          <a:xfrm>
            <a:off x="7356763" y="25169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10CDE9-31C5-8F62-77DE-BB098CB3086F}"/>
              </a:ext>
            </a:extLst>
          </p:cNvPr>
          <p:cNvCxnSpPr>
            <a:cxnSpLocks/>
          </p:cNvCxnSpPr>
          <p:nvPr userDrawn="1"/>
        </p:nvCxnSpPr>
        <p:spPr>
          <a:xfrm>
            <a:off x="7356763" y="36021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3FE0CF-1C05-DE05-610E-37219BF8DCD6}"/>
              </a:ext>
            </a:extLst>
          </p:cNvPr>
          <p:cNvCxnSpPr>
            <a:cxnSpLocks/>
          </p:cNvCxnSpPr>
          <p:nvPr userDrawn="1"/>
        </p:nvCxnSpPr>
        <p:spPr>
          <a:xfrm>
            <a:off x="7356763" y="4530439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2CC618-0288-B1BF-3DB0-BCA5A1D796F5}"/>
              </a:ext>
            </a:extLst>
          </p:cNvPr>
          <p:cNvCxnSpPr>
            <a:cxnSpLocks/>
          </p:cNvCxnSpPr>
          <p:nvPr userDrawn="1"/>
        </p:nvCxnSpPr>
        <p:spPr>
          <a:xfrm>
            <a:off x="7356763" y="5310912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D5F60BB-DE75-7ED1-3143-855008BA6AFA}"/>
              </a:ext>
            </a:extLst>
          </p:cNvPr>
          <p:cNvSpPr txBox="1"/>
          <p:nvPr userDrawn="1"/>
        </p:nvSpPr>
        <p:spPr>
          <a:xfrm>
            <a:off x="6397451" y="3685310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PNI</a:t>
            </a:r>
            <a:endParaRPr lang="en-US" sz="2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218B18D-B6FE-73B7-7D55-3432A79AA67C}"/>
              </a:ext>
            </a:extLst>
          </p:cNvPr>
          <p:cNvSpPr txBox="1"/>
          <p:nvPr userDrawn="1"/>
        </p:nvSpPr>
        <p:spPr>
          <a:xfrm>
            <a:off x="771234" y="5204692"/>
            <a:ext cx="90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10" normalizeH="0" baseline="0" noProof="0" dirty="0" err="1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HPCBio</a:t>
            </a:r>
            <a:endParaRPr lang="en-US" sz="1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DD6DA8-C0CC-1813-C90B-1BE95CB4E8DE}"/>
              </a:ext>
            </a:extLst>
          </p:cNvPr>
          <p:cNvSpPr txBox="1"/>
          <p:nvPr userDrawn="1"/>
        </p:nvSpPr>
        <p:spPr>
          <a:xfrm>
            <a:off x="6397451" y="1833419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MSI</a:t>
            </a:r>
            <a:endParaRPr lang="en-US" sz="2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E60F751-47FF-3AFE-AF74-9662E7397C95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Portfolio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4EB27-23DD-376E-C223-99AF5B658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430" y="1860083"/>
            <a:ext cx="850534" cy="820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17535-CD1C-27BF-A7C8-0029C21228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229" y="2883416"/>
            <a:ext cx="824761" cy="878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E7335-AB47-B2A4-02E7-91C91DC23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4092" y="4173075"/>
            <a:ext cx="602419" cy="575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6E589-9ACF-1874-E179-AF48B68EBE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6839" y="4700173"/>
            <a:ext cx="700135" cy="686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365480-FF88-05C0-9434-EEED3A467B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23889" y="2698655"/>
            <a:ext cx="686035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Publications FY24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96DCE-345D-D4EE-E1FC-4CC25D578C15}"/>
              </a:ext>
            </a:extLst>
          </p:cNvPr>
          <p:cNvSpPr txBox="1"/>
          <p:nvPr userDrawn="1"/>
        </p:nvSpPr>
        <p:spPr>
          <a:xfrm>
            <a:off x="804672" y="1444752"/>
            <a:ext cx="10592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883 PAPERS PUBLISHED, 9 IN </a:t>
            </a:r>
            <a:r>
              <a:rPr lang="en-US" sz="1600" b="1" i="1" dirty="0"/>
              <a:t>SCIENCE</a:t>
            </a:r>
            <a:r>
              <a:rPr lang="en-US" sz="1600" b="1" dirty="0"/>
              <a:t> AND </a:t>
            </a:r>
            <a:r>
              <a:rPr lang="en-US" sz="1600" b="1" i="1" dirty="0"/>
              <a:t>NATURE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73914-3D12-4B46-D30A-F03FB047E600}"/>
              </a:ext>
            </a:extLst>
          </p:cNvPr>
          <p:cNvSpPr txBox="1"/>
          <p:nvPr userDrawn="1"/>
        </p:nvSpPr>
        <p:spPr>
          <a:xfrm>
            <a:off x="804672" y="2067339"/>
            <a:ext cx="515880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300" dirty="0"/>
              <a:t>A Gram-negative-selective antibiotic that spares the gut microbiome. Muñoz, K. A., Ulrich, R. J., Vasan, A. K., Sinclair, M., Wen, P.-C., Holmes, J. R., Lee, H. Y., Hung, C.-C., Fields, C. J., </a:t>
            </a:r>
            <a:r>
              <a:rPr lang="en-US" sz="1300" dirty="0" err="1"/>
              <a:t>Tajkhorshid</a:t>
            </a:r>
            <a:r>
              <a:rPr lang="en-US" sz="1300" dirty="0"/>
              <a:t>, E., Lau, G. W. &amp; </a:t>
            </a:r>
            <a:r>
              <a:rPr lang="en-US" sz="1300" b="1" dirty="0" err="1"/>
              <a:t>Hergenrother</a:t>
            </a:r>
            <a:r>
              <a:rPr lang="en-US" sz="1300" b="1" dirty="0"/>
              <a:t>, P. J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Complexity of avian evolution revealed by family-level genomes. Stiller, J., …. </a:t>
            </a:r>
            <a:r>
              <a:rPr lang="en-US" sz="1300" b="1" dirty="0" err="1"/>
              <a:t>Warnow</a:t>
            </a:r>
            <a:r>
              <a:rPr lang="en-US" sz="1300" b="1" dirty="0"/>
              <a:t>, T., </a:t>
            </a:r>
            <a:r>
              <a:rPr lang="en-US" sz="1300" dirty="0"/>
              <a:t>Braun, E. L., Gilbert, M. T. P., Jarvis, E. D., </a:t>
            </a:r>
            <a:r>
              <a:rPr lang="en-US" sz="1300" dirty="0" err="1"/>
              <a:t>Mirarab</a:t>
            </a:r>
            <a:r>
              <a:rPr lang="en-US" sz="1300" dirty="0"/>
              <a:t>, S. &amp; Zhang, G.,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The structure and physical properties of a packaged bacteriophage particle. </a:t>
            </a:r>
            <a:r>
              <a:rPr lang="en-US" sz="1300" dirty="0" err="1"/>
              <a:t>Coshic</a:t>
            </a:r>
            <a:r>
              <a:rPr lang="en-US" sz="1300" dirty="0"/>
              <a:t>, K., Maffeo, C., </a:t>
            </a:r>
            <a:r>
              <a:rPr lang="en-US" sz="1300" dirty="0" err="1"/>
              <a:t>Winogradoff</a:t>
            </a:r>
            <a:r>
              <a:rPr lang="en-US" sz="1300" dirty="0"/>
              <a:t>, D. &amp; </a:t>
            </a:r>
            <a:r>
              <a:rPr lang="en-US" sz="1300" b="1" dirty="0" err="1"/>
              <a:t>Aksimentiev</a:t>
            </a:r>
            <a:r>
              <a:rPr lang="en-US" sz="1300" b="1" dirty="0"/>
              <a:t>, A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Transcription–replication interactions reveal bacterial genome regulation, </a:t>
            </a:r>
            <a:r>
              <a:rPr lang="en-US" sz="1300" dirty="0" err="1"/>
              <a:t>Pountain</a:t>
            </a:r>
            <a:r>
              <a:rPr lang="en-US" sz="1300" dirty="0"/>
              <a:t>, A. W., Jiang, P., Yao, T., </a:t>
            </a:r>
            <a:r>
              <a:rPr lang="en-US" sz="1300" dirty="0" err="1"/>
              <a:t>Homaee</a:t>
            </a:r>
            <a:r>
              <a:rPr lang="en-US" sz="1300" dirty="0"/>
              <a:t>, E., Guan, Y., McDonald, K. J. C., </a:t>
            </a:r>
            <a:r>
              <a:rPr lang="en-US" sz="1300" dirty="0" err="1"/>
              <a:t>Podkowik</a:t>
            </a:r>
            <a:r>
              <a:rPr lang="en-US" sz="1300" dirty="0"/>
              <a:t>, M., </a:t>
            </a:r>
            <a:r>
              <a:rPr lang="en-US" sz="1300" dirty="0" err="1"/>
              <a:t>Shopsin</a:t>
            </a:r>
            <a:r>
              <a:rPr lang="en-US" sz="1300" dirty="0"/>
              <a:t>, B., Torres, V. J</a:t>
            </a:r>
            <a:r>
              <a:rPr lang="en-US" sz="1300" b="0" dirty="0"/>
              <a:t>.,</a:t>
            </a:r>
            <a:r>
              <a:rPr lang="en-US" sz="1300" b="1" dirty="0"/>
              <a:t> Golding, I</a:t>
            </a:r>
            <a:r>
              <a:rPr lang="en-US" sz="1300" dirty="0"/>
              <a:t>. &amp; Yanai, I., </a:t>
            </a:r>
            <a:r>
              <a:rPr lang="en-US" sz="1300" i="1" dirty="0"/>
              <a:t>Nature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037BA0-5CEB-8282-8D22-13A03FD8C804}"/>
              </a:ext>
            </a:extLst>
          </p:cNvPr>
          <p:cNvSpPr txBox="1"/>
          <p:nvPr userDrawn="1"/>
        </p:nvSpPr>
        <p:spPr>
          <a:xfrm>
            <a:off x="6151924" y="2067339"/>
            <a:ext cx="515880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300" dirty="0"/>
              <a:t>A new type of antibiotic targets a drug-resistant bacterium. </a:t>
            </a:r>
            <a:r>
              <a:rPr lang="en-US" sz="1300" dirty="0" err="1"/>
              <a:t>Gugger</a:t>
            </a:r>
            <a:r>
              <a:rPr lang="en-US" sz="1300" dirty="0"/>
              <a:t>, M. K. &amp; </a:t>
            </a:r>
            <a:r>
              <a:rPr lang="en-US" sz="1300" b="1" dirty="0" err="1"/>
              <a:t>Hergenrother</a:t>
            </a:r>
            <a:r>
              <a:rPr lang="en-US" sz="1300" b="1" dirty="0"/>
              <a:t>, P. J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Computational prediction of complex cationic rearrangement outcomes. </a:t>
            </a:r>
            <a:r>
              <a:rPr lang="en-US" sz="1300" dirty="0" err="1"/>
              <a:t>Klucznik</a:t>
            </a:r>
            <a:r>
              <a:rPr lang="en-US" sz="1300" dirty="0"/>
              <a:t>, T., </a:t>
            </a:r>
            <a:r>
              <a:rPr lang="en-US" sz="1300" dirty="0" err="1"/>
              <a:t>Syntrivanis</a:t>
            </a:r>
            <a:r>
              <a:rPr lang="en-US" sz="1300" dirty="0"/>
              <a:t>, L. D., </a:t>
            </a:r>
            <a:r>
              <a:rPr lang="en-US" sz="1300" dirty="0" err="1"/>
              <a:t>Baś</a:t>
            </a:r>
            <a:r>
              <a:rPr lang="en-US" sz="1300" dirty="0"/>
              <a:t>, S., Mikulak-</a:t>
            </a:r>
            <a:r>
              <a:rPr lang="en-US" sz="1300" dirty="0" err="1"/>
              <a:t>Klucznik</a:t>
            </a:r>
            <a:r>
              <a:rPr lang="en-US" sz="1300" dirty="0"/>
              <a:t>, B., Moskal, M., </a:t>
            </a:r>
            <a:r>
              <a:rPr lang="en-US" sz="1300" dirty="0" err="1"/>
              <a:t>Szymkuć</a:t>
            </a:r>
            <a:r>
              <a:rPr lang="en-US" sz="1300" dirty="0"/>
              <a:t>, S., </a:t>
            </a:r>
            <a:r>
              <a:rPr lang="en-US" sz="1300" dirty="0" err="1"/>
              <a:t>Mlynarski</a:t>
            </a:r>
            <a:r>
              <a:rPr lang="en-US" sz="1300" dirty="0"/>
              <a:t>, J., </a:t>
            </a:r>
            <a:r>
              <a:rPr lang="en-US" sz="1300" dirty="0" err="1"/>
              <a:t>Gadina</a:t>
            </a:r>
            <a:r>
              <a:rPr lang="en-US" sz="1300" dirty="0"/>
              <a:t>, L., Beker, W., </a:t>
            </a:r>
            <a:r>
              <a:rPr lang="en-US" sz="1300" b="1" dirty="0"/>
              <a:t>Burke, M. D., </a:t>
            </a:r>
            <a:r>
              <a:rPr lang="en-US" sz="1300" dirty="0" err="1"/>
              <a:t>Tiefenbacher</a:t>
            </a:r>
            <a:r>
              <a:rPr lang="en-US" sz="1300" dirty="0"/>
              <a:t>, K. &amp; Grzybowski, B. A.,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Porin-independent accumulation in Pseudomonas enables antibiotic discovery. Geddes, E. J., </a:t>
            </a:r>
            <a:r>
              <a:rPr lang="en-US" sz="1300" dirty="0" err="1"/>
              <a:t>Gugger</a:t>
            </a:r>
            <a:r>
              <a:rPr lang="en-US" sz="1300" dirty="0"/>
              <a:t>, M., Garcia, A., Garcia Chavez, M., Lee, M. R., Perlmutter, S. J., </a:t>
            </a:r>
            <a:r>
              <a:rPr lang="en-US" sz="1300" dirty="0" err="1"/>
              <a:t>Bieniossek</a:t>
            </a:r>
            <a:r>
              <a:rPr lang="en-US" sz="1300" dirty="0"/>
              <a:t>, C., Guasch, L. &amp; </a:t>
            </a:r>
            <a:r>
              <a:rPr lang="en-US" sz="1300" b="1" dirty="0" err="1"/>
              <a:t>Hergenrother</a:t>
            </a:r>
            <a:r>
              <a:rPr lang="en-US" sz="1300" b="1" dirty="0"/>
              <a:t>, P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Tuning sterol extraction kinetics yields a renal-sparing polyene antifungal. Maji, A., … </a:t>
            </a:r>
            <a:r>
              <a:rPr lang="en-US" sz="1300" b="1" dirty="0"/>
              <a:t>Fan, T. M</a:t>
            </a:r>
            <a:r>
              <a:rPr lang="en-US" sz="1300" dirty="0"/>
              <a:t>., </a:t>
            </a:r>
            <a:r>
              <a:rPr lang="en-US" sz="1300" dirty="0" err="1"/>
              <a:t>Rienstra</a:t>
            </a:r>
            <a:r>
              <a:rPr lang="en-US" sz="1300" dirty="0"/>
              <a:t>, C. M. &amp; </a:t>
            </a:r>
            <a:r>
              <a:rPr lang="en-US" sz="1300" b="1" dirty="0"/>
              <a:t>Burke, M. D.</a:t>
            </a:r>
            <a:r>
              <a:rPr lang="en-US" sz="1300" dirty="0"/>
              <a:t>, Nov 30 2023,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Delocalized, asynchronous, closed-loop discovery of organic laser emitters. </a:t>
            </a:r>
            <a:r>
              <a:rPr lang="en-US" sz="1300" dirty="0" err="1"/>
              <a:t>Strieth</a:t>
            </a:r>
            <a:r>
              <a:rPr lang="en-US" sz="1300" dirty="0"/>
              <a:t>-Kalthoff, F., … </a:t>
            </a:r>
            <a:r>
              <a:rPr lang="en-US" sz="1300" b="1" dirty="0"/>
              <a:t>Burke, M. </a:t>
            </a:r>
            <a:r>
              <a:rPr lang="en-US" sz="1300" dirty="0"/>
              <a:t>D. &amp; </a:t>
            </a:r>
            <a:r>
              <a:rPr lang="en-US" sz="1300" dirty="0" err="1"/>
              <a:t>Aspuru</a:t>
            </a:r>
            <a:r>
              <a:rPr lang="en-US" sz="1300" dirty="0"/>
              <a:t>-Guzik, A., </a:t>
            </a:r>
            <a:r>
              <a:rPr lang="en-US" sz="1300" i="1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40467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F2AF73E-DA6B-0F5B-292A-4DEDDE608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5595200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7211E7-1002-1A5A-DF64-5E0A165E6E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5595200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1943385-859C-A13D-DF6A-E43C018B0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122CB6-B5CD-5800-8214-741E1D8072D8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2A03815-88D2-804B-3E90-8FE21A42E9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0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b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 descr="A diagram of a company&#10;&#10;Description automatically generated">
            <a:extLst>
              <a:ext uri="{FF2B5EF4-FFF2-40B4-BE49-F238E27FC236}">
                <a16:creationId xmlns:a16="http://schemas.microsoft.com/office/drawing/2014/main" id="{2154B836-B55A-9D93-21EE-2739DAA10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6A2E9-BEAE-1058-841A-FC15AEB21C62}"/>
              </a:ext>
            </a:extLst>
          </p:cNvPr>
          <p:cNvSpPr txBox="1"/>
          <p:nvPr userDrawn="1"/>
        </p:nvSpPr>
        <p:spPr>
          <a:xfrm>
            <a:off x="491406" y="348887"/>
            <a:ext cx="350486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Organization </a:t>
            </a:r>
          </a:p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at IGB</a:t>
            </a: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D1074-8BD2-7AA3-CFBF-749DE14EAC9A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11640737-FBA3-456E-109D-3CA78711F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0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Grant Funding</a:t>
            </a:r>
            <a:endParaRPr lang="en-US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0F928E5-9AB1-3850-D0A1-2A114B401A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9794859"/>
              </p:ext>
            </p:extLst>
          </p:nvPr>
        </p:nvGraphicFramePr>
        <p:xfrm>
          <a:off x="817123" y="1667435"/>
          <a:ext cx="10787975" cy="447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9236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Research Funding</a:t>
            </a:r>
            <a:endParaRPr lang="en-US" sz="36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CFD2EB1-B352-24E4-47C1-849EC4E2972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58509"/>
              </p:ext>
            </p:extLst>
          </p:nvPr>
        </p:nvGraphicFramePr>
        <p:xfrm>
          <a:off x="5233042" y="1281953"/>
          <a:ext cx="6710290" cy="4856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C96CA7-69D9-F705-7FBA-AF0919EAD59C}"/>
              </a:ext>
            </a:extLst>
          </p:cNvPr>
          <p:cNvSpPr txBox="1"/>
          <p:nvPr userDrawn="1"/>
        </p:nvSpPr>
        <p:spPr>
          <a:xfrm>
            <a:off x="7646438" y="3202947"/>
            <a:ext cx="18834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FY24 Awards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$57,953,107</a:t>
            </a:r>
          </a:p>
        </p:txBody>
      </p:sp>
      <p:pic>
        <p:nvPicPr>
          <p:cNvPr id="6" name="Picture 5" descr="A blue and black text&#10;&#10;Description automatically generated">
            <a:extLst>
              <a:ext uri="{FF2B5EF4-FFF2-40B4-BE49-F238E27FC236}">
                <a16:creationId xmlns:a16="http://schemas.microsoft.com/office/drawing/2014/main" id="{185E0172-07EC-4ACD-AC00-C93CE23C1E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016" y="2432292"/>
            <a:ext cx="1118894" cy="321707"/>
          </a:xfrm>
          <a:prstGeom prst="rect">
            <a:avLst/>
          </a:prstGeom>
        </p:spPr>
      </p:pic>
      <p:pic>
        <p:nvPicPr>
          <p:cNvPr id="10" name="Picture 9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F747A310-D7A3-99B3-838D-ED2833C354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4451" y="2356405"/>
            <a:ext cx="524675" cy="524675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7B47DA6-E96D-02ED-BC65-6809D82635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02962" y="2460558"/>
            <a:ext cx="1713110" cy="346637"/>
          </a:xfrm>
          <a:prstGeom prst="rect">
            <a:avLst/>
          </a:prstGeom>
        </p:spPr>
      </p:pic>
      <p:pic>
        <p:nvPicPr>
          <p:cNvPr id="17" name="Picture 16" descr="A green and yellow flower logo&#10;&#10;Description automatically generated">
            <a:extLst>
              <a:ext uri="{FF2B5EF4-FFF2-40B4-BE49-F238E27FC236}">
                <a16:creationId xmlns:a16="http://schemas.microsoft.com/office/drawing/2014/main" id="{EEC322E8-2AC1-21BD-F82A-C0751F1C87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4673" y="3033107"/>
            <a:ext cx="696397" cy="877541"/>
          </a:xfrm>
          <a:prstGeom prst="rect">
            <a:avLst/>
          </a:prstGeom>
        </p:spPr>
      </p:pic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F56774F-06C2-1FA2-9659-B32CCD47C9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90183" y="3308440"/>
            <a:ext cx="881556" cy="484564"/>
          </a:xfrm>
          <a:prstGeom prst="rect">
            <a:avLst/>
          </a:prstGeom>
        </p:spPr>
      </p:pic>
      <p:pic>
        <p:nvPicPr>
          <p:cNvPr id="21" name="Picture 20" descr="A blue globe with white text&#10;&#10;Description automatically generated">
            <a:extLst>
              <a:ext uri="{FF2B5EF4-FFF2-40B4-BE49-F238E27FC236}">
                <a16:creationId xmlns:a16="http://schemas.microsoft.com/office/drawing/2014/main" id="{ECA2A440-7319-0652-2406-99E05A327A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3254" y="3274789"/>
            <a:ext cx="798509" cy="434341"/>
          </a:xfrm>
          <a:prstGeom prst="rect">
            <a:avLst/>
          </a:prstGeom>
        </p:spPr>
      </p:pic>
      <p:pic>
        <p:nvPicPr>
          <p:cNvPr id="23" name="Picture 22" descr="A blue and white logo&#10;&#10;Description automatically generated">
            <a:extLst>
              <a:ext uri="{FF2B5EF4-FFF2-40B4-BE49-F238E27FC236}">
                <a16:creationId xmlns:a16="http://schemas.microsoft.com/office/drawing/2014/main" id="{6A4BC91C-9018-2DFC-B4AD-C0BAF0ED0E1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37887" y="3326345"/>
            <a:ext cx="761157" cy="305323"/>
          </a:xfrm>
          <a:prstGeom prst="rect">
            <a:avLst/>
          </a:prstGeom>
        </p:spPr>
      </p:pic>
      <p:pic>
        <p:nvPicPr>
          <p:cNvPr id="25" name="Picture 24" descr="A blue and black logo&#10;&#10;Description automatically generated">
            <a:extLst>
              <a:ext uri="{FF2B5EF4-FFF2-40B4-BE49-F238E27FC236}">
                <a16:creationId xmlns:a16="http://schemas.microsoft.com/office/drawing/2014/main" id="{9D27FDC1-F9E9-A5AC-0BF0-6FCD696F17A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17016" y="4243189"/>
            <a:ext cx="857445" cy="332260"/>
          </a:xfrm>
          <a:prstGeom prst="rect">
            <a:avLst/>
          </a:prstGeom>
        </p:spPr>
      </p:pic>
      <p:pic>
        <p:nvPicPr>
          <p:cNvPr id="27" name="Picture 26" descr="A logo for a clinic&#10;&#10;Description automatically generated">
            <a:extLst>
              <a:ext uri="{FF2B5EF4-FFF2-40B4-BE49-F238E27FC236}">
                <a16:creationId xmlns:a16="http://schemas.microsoft.com/office/drawing/2014/main" id="{3F2C6435-4D3E-583C-02BF-145905951B8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278087" y="4211424"/>
            <a:ext cx="604995" cy="667580"/>
          </a:xfrm>
          <a:prstGeom prst="rect">
            <a:avLst/>
          </a:prstGeom>
        </p:spPr>
      </p:pic>
      <p:pic>
        <p:nvPicPr>
          <p:cNvPr id="29" name="Picture 28" descr="A logo of a company&#10;&#10;Description automatically generated">
            <a:extLst>
              <a:ext uri="{FF2B5EF4-FFF2-40B4-BE49-F238E27FC236}">
                <a16:creationId xmlns:a16="http://schemas.microsoft.com/office/drawing/2014/main" id="{FD97FF53-BC63-2FEA-CC59-E80FCF10467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86096" y="4104747"/>
            <a:ext cx="760762" cy="760762"/>
          </a:xfrm>
          <a:prstGeom prst="rect">
            <a:avLst/>
          </a:prstGeom>
        </p:spPr>
      </p:pic>
      <p:pic>
        <p:nvPicPr>
          <p:cNvPr id="31" name="Picture 30" descr="A grey and blue logo&#10;&#10;Description automatically generated">
            <a:extLst>
              <a:ext uri="{FF2B5EF4-FFF2-40B4-BE49-F238E27FC236}">
                <a16:creationId xmlns:a16="http://schemas.microsoft.com/office/drawing/2014/main" id="{9EF6EC47-4C6A-591F-52B5-35FFC847E55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37435" y="4189166"/>
            <a:ext cx="802003" cy="502664"/>
          </a:xfrm>
          <a:prstGeom prst="rect">
            <a:avLst/>
          </a:prstGeom>
        </p:spPr>
      </p:pic>
      <p:pic>
        <p:nvPicPr>
          <p:cNvPr id="33" name="Picture 32" descr="A red and yellow shell logo&#10;&#10;Description automatically generated">
            <a:extLst>
              <a:ext uri="{FF2B5EF4-FFF2-40B4-BE49-F238E27FC236}">
                <a16:creationId xmlns:a16="http://schemas.microsoft.com/office/drawing/2014/main" id="{7345DD6A-93B0-7C3F-89F6-1DE487A04C9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89943" y="4906759"/>
            <a:ext cx="1161275" cy="650314"/>
          </a:xfrm>
          <a:prstGeom prst="rect">
            <a:avLst/>
          </a:prstGeom>
        </p:spPr>
      </p:pic>
      <p:pic>
        <p:nvPicPr>
          <p:cNvPr id="35" name="Picture 34" descr="A green and black sign&#10;&#10;Description automatically generated">
            <a:extLst>
              <a:ext uri="{FF2B5EF4-FFF2-40B4-BE49-F238E27FC236}">
                <a16:creationId xmlns:a16="http://schemas.microsoft.com/office/drawing/2014/main" id="{E1227830-2D61-B6CD-E945-261385A165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31195" y="5143057"/>
            <a:ext cx="1660846" cy="416423"/>
          </a:xfrm>
          <a:prstGeom prst="rect">
            <a:avLst/>
          </a:prstGeom>
        </p:spPr>
      </p:pic>
      <p:pic>
        <p:nvPicPr>
          <p:cNvPr id="37" name="Picture 36" descr="A black and green logo&#10;&#10;Description automatically generated">
            <a:extLst>
              <a:ext uri="{FF2B5EF4-FFF2-40B4-BE49-F238E27FC236}">
                <a16:creationId xmlns:a16="http://schemas.microsoft.com/office/drawing/2014/main" id="{FD4D8210-EE29-E606-6AD8-D8D05D8390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t="18096" b="19911"/>
          <a:stretch/>
        </p:blipFill>
        <p:spPr>
          <a:xfrm>
            <a:off x="4258628" y="4902525"/>
            <a:ext cx="1161275" cy="71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01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gro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C989721-D76C-9633-BECB-E04753D1B7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758952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120BD1-EA03-9EA6-F2E3-42A53719918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05912" y="1444752"/>
            <a:ext cx="10616339" cy="436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Description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AF49ED7-8F04-60FB-F6CA-461046808A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62975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918CC82B-D03B-A0EE-CA08-176E60230E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21088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22F4A767-F9E7-9FD5-872F-0B245F02466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79201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B73C06E9-4FAA-60CC-F731-0C93DCC12B8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37313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F1831F20-2489-E4F4-DDAE-C94D6540D01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95424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830E7577-2B2E-5CA5-2F12-4C20EDD24EF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153535" y="2181748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6F446D76-CE06-5BEF-D954-2B479C393CC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804861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EF6F90-5F7C-C0F6-5038-D8D975643A5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362974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CDC2FB25-388D-8657-5621-8F58FFC726F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921087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5DC213C-535A-BC69-E7D0-6B3C0B94A49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479200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173F912-5770-5555-A1FE-AFCA2E9F877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037312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995F8B53-663C-B284-C697-316885B5AFA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595423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F0DACF1B-4DFD-A7BD-AEAC-23E1CFC907A5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3534" y="4207252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9788D9CE-F4FF-7CA1-FCCD-24D2E96E7DA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6297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722FFE79-F26D-77BF-6D0A-44E4E66EA91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92108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D235E4FC-D7AA-EF78-C8EE-34E5E80EA20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7919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88F9043D-B1FF-C83C-3492-C33C7DAD037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3730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CE4E0A08-EBD0-6318-D2CB-216CC343A46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59541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209DA0C3-8321-CD69-651C-62085EC6C5C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5352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AF79AE38-10E6-3E02-5209-5F5D9D1036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486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63715A4-6D23-5F78-FB75-C792C30A7C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6297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FEC41570-7C57-6F99-ABAB-B8AA6636207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92108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135C12A0-8513-0257-9A15-6B61A04E23D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919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055884A7-8905-7744-EC53-B512D3CFE32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3730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1AF3F286-D3B6-1716-4FDE-264A4A299CB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59541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AC61713-124D-3BEC-190D-4B40E95E241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15352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16996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1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DD1B76F-469C-A0FF-E912-99817A5E3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7289C0-D5BF-7E52-A3F5-E0BE928AD0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75315" y="2340864"/>
            <a:ext cx="7084798" cy="2668587"/>
          </a:xfrm>
        </p:spPr>
        <p:txBody>
          <a:bodyPr/>
          <a:lstStyle>
            <a:lvl2pPr marL="6858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41AE270-44B6-C642-BE02-1277374663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744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6514C75-1040-C07A-92F4-271FDC46C6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64079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33A4E3-AE12-7D91-7730-9FDD77849B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29730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30BEF4F-4F8E-BABA-5D00-32150F91BC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5193791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5D2378F-3580-5733-BA21-BA4884B7E9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64079" y="5189135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2 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A34A2EB-1BED-2C04-F6CF-89B9E53249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9730" y="5191748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3 Name</a:t>
            </a:r>
          </a:p>
        </p:txBody>
      </p:sp>
    </p:spTree>
    <p:extLst>
      <p:ext uri="{BB962C8B-B14F-4D97-AF65-F5344CB8AC3E}">
        <p14:creationId xmlns:p14="http://schemas.microsoft.com/office/powerpoint/2010/main" val="2468902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04671" y="1444752"/>
            <a:ext cx="5138928" cy="46652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1344" y="1444752"/>
            <a:ext cx="5138928" cy="4667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487424-4868-8C8E-24DD-12C7DDCB1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7112B6E-A5EF-6261-C34B-722A048F4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4672" y="1444752"/>
            <a:ext cx="5138928" cy="393192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04672" y="1837944"/>
            <a:ext cx="5140515" cy="4291140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48400" y="1444752"/>
            <a:ext cx="5138928" cy="379078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48400" y="1834766"/>
            <a:ext cx="5138928" cy="4294762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54ADC-407E-86C8-BF02-488001CC5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DEDA8183-CAF6-398D-C414-BF9CB298B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2FF6010-9909-E8DA-CD29-D470F4E0E151}"/>
              </a:ext>
            </a:extLst>
          </p:cNvPr>
          <p:cNvSpPr txBox="1"/>
          <p:nvPr userDrawn="1"/>
        </p:nvSpPr>
        <p:spPr>
          <a:xfrm>
            <a:off x="360663" y="0"/>
            <a:ext cx="115042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C8120-DD7F-F409-FCF9-E133E6D19B11}"/>
              </a:ext>
            </a:extLst>
          </p:cNvPr>
          <p:cNvSpPr txBox="1"/>
          <p:nvPr userDrawn="1"/>
        </p:nvSpPr>
        <p:spPr>
          <a:xfrm rot="10800000">
            <a:off x="10918556" y="4473557"/>
            <a:ext cx="78201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5F68A5-F134-90F4-666E-E7D85B5E7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1695" y="4946038"/>
            <a:ext cx="4286250" cy="524864"/>
          </a:xfrm>
        </p:spPr>
        <p:txBody>
          <a:bodyPr anchor="t">
            <a:noAutofit/>
          </a:bodyPr>
          <a:lstStyle>
            <a:lvl1pPr algn="ctr">
              <a:lnSpc>
                <a:spcPts val="1460"/>
              </a:lnSpc>
              <a:defRPr sz="1800"/>
            </a:lvl1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4A74739-6C4A-EFED-DA65-608CF1107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2F8A8-B294-5B60-ED21-E4AE3DEB4A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8975" y="1688841"/>
            <a:ext cx="8491538" cy="2661486"/>
          </a:xfrm>
        </p:spPr>
        <p:txBody>
          <a:bodyPr anchor="b"/>
          <a:lstStyle>
            <a:lvl1pPr algn="ctr">
              <a:lnSpc>
                <a:spcPts val="4120"/>
              </a:lnSpc>
              <a:defRPr sz="3600"/>
            </a:lvl1pPr>
          </a:lstStyle>
          <a:p>
            <a:pPr lvl="0"/>
            <a:r>
              <a:rPr lang="en-US" dirty="0"/>
              <a:t>Quote Block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35D2B-122B-B8D0-9022-FE04585A3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2557" y="4551447"/>
            <a:ext cx="98375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E095AA-5871-E233-80A2-4C15424AE22B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38897-6CB5-55BF-2CF1-9ACF5CE4A749}"/>
              </a:ext>
            </a:extLst>
          </p:cNvPr>
          <p:cNvSpPr txBox="1"/>
          <p:nvPr userDrawn="1"/>
        </p:nvSpPr>
        <p:spPr>
          <a:xfrm>
            <a:off x="805913" y="3020409"/>
            <a:ext cx="10037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Fundamental and Applied Genomics-Powered Research in Food Security, Energy, Health, Technology, and Environmental Conservation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5C2AB-6BF0-F74B-22C4-4A8A4059E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2E96FDC-760B-7CF0-B33D-14C444DE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79069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21FA9B9F-ADBF-7432-05CA-7B89E9ACC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312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9DD65E-5A55-DA81-CE25-8F1D585E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901567-1148-E811-2156-6454EBD6C3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a lawn and a walkway&#10;&#10;Description automatically generated with medium confidence">
            <a:extLst>
              <a:ext uri="{FF2B5EF4-FFF2-40B4-BE49-F238E27FC236}">
                <a16:creationId xmlns:a16="http://schemas.microsoft.com/office/drawing/2014/main" id="{9A155456-09DB-1453-9E4A-4BEABAF69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0503" y="0"/>
            <a:ext cx="62114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3374200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ick tower&#10;&#10;Description automatically generated">
            <a:extLst>
              <a:ext uri="{FF2B5EF4-FFF2-40B4-BE49-F238E27FC236}">
                <a16:creationId xmlns:a16="http://schemas.microsoft.com/office/drawing/2014/main" id="{574DAE6C-CBBF-7053-8A1E-B5AC431094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0"/>
            <a:ext cx="62357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0DC177-EA71-171A-F6A4-37F2EE789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99EEC6-A24B-62F3-1D53-6606A4FC72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523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14AA04-1AFB-49DF-E6D0-7539DE9DA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-20713" t="-5267" r="1223" b="11349"/>
          <a:stretch/>
        </p:blipFill>
        <p:spPr>
          <a:xfrm>
            <a:off x="5957455" y="1"/>
            <a:ext cx="624760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730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reen statues in the snow&#10;&#10;Description automatically generated">
            <a:extLst>
              <a:ext uri="{FF2B5EF4-FFF2-40B4-BE49-F238E27FC236}">
                <a16:creationId xmlns:a16="http://schemas.microsoft.com/office/drawing/2014/main" id="{2413BD58-09E1-EBED-CE97-BA6E59EB7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0" y="12700"/>
            <a:ext cx="6248400" cy="68453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085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9F03C-38C6-FCA6-4843-2E1B0B994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621"/>
          <a:stretch/>
        </p:blipFill>
        <p:spPr>
          <a:xfrm>
            <a:off x="5786547" y="216856"/>
            <a:ext cx="6405453" cy="6641144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1041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tri dish&#10;&#10;Description automatically generated">
            <a:extLst>
              <a:ext uri="{FF2B5EF4-FFF2-40B4-BE49-F238E27FC236}">
                <a16:creationId xmlns:a16="http://schemas.microsoft.com/office/drawing/2014/main" id="{114AAB9E-B543-C2E1-22E4-80DDC8150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5800" y="0"/>
            <a:ext cx="51562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08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6207CDB6-ECCC-7654-8ABE-10B4B1851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0700" y="430975"/>
            <a:ext cx="6591300" cy="64389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297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llinois Picture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looking through a microscope&#10;&#10;Description automatically generated">
            <a:extLst>
              <a:ext uri="{FF2B5EF4-FFF2-40B4-BE49-F238E27FC236}">
                <a16:creationId xmlns:a16="http://schemas.microsoft.com/office/drawing/2014/main" id="{0AC4CB8E-3832-BF99-B091-CF23C03A4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3900" y="25400"/>
            <a:ext cx="6388100" cy="68326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8A78E4-D8E6-712C-EEE8-64B6DC5C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6182CB-8DA9-B4BB-2101-C31E1D780E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46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 (Illinois Picture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splay of photos on display&#10;&#10;Description automatically generated">
            <a:extLst>
              <a:ext uri="{FF2B5EF4-FFF2-40B4-BE49-F238E27FC236}">
                <a16:creationId xmlns:a16="http://schemas.microsoft.com/office/drawing/2014/main" id="{AE2C71DD-F06A-76D9-B5F5-8CEAB0BDC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3100" y="228600"/>
            <a:ext cx="5168900" cy="66294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8A78E4-D8E6-712C-EEE8-64B6DC5C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6182CB-8DA9-B4BB-2101-C31E1D780E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34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F11034-4E7A-E4F6-C389-FA7EFBA77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5912" y="1444752"/>
            <a:ext cx="10616339" cy="4374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6B5408D-E3E3-9E78-6570-DFA5FD4D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38836D-013A-30B3-FAAA-615EEE112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863" y="758952"/>
            <a:ext cx="10615612" cy="541338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Pi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A065D7-DDC8-26E6-F492-C4DAF0AFAC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8" name="Chart 7" descr="Pie chart. ">
            <a:extLst>
              <a:ext uri="{FF2B5EF4-FFF2-40B4-BE49-F238E27FC236}">
                <a16:creationId xmlns:a16="http://schemas.microsoft.com/office/drawing/2014/main" id="{9206F3D6-5152-36D2-83DA-2845E9CFC9A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1936"/>
              </p:ext>
            </p:extLst>
          </p:nvPr>
        </p:nvGraphicFramePr>
        <p:xfrm>
          <a:off x="6049546" y="739302"/>
          <a:ext cx="6132380" cy="544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9579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Ba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D04403C5-24E0-E9F4-6954-63CBA4A3DF0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27519065"/>
              </p:ext>
            </p:extLst>
          </p:nvPr>
        </p:nvGraphicFramePr>
        <p:xfrm>
          <a:off x="6096000" y="1499616"/>
          <a:ext cx="539115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4239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8327CCF-CC89-7D38-F98E-C5D8A88A08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7223-1327-D9D0-49C7-C84344680B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FCDB551-C24B-EE29-7B43-0313B57D5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F0E418-0CE7-2AF9-B225-21DBC80C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4515473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EF4C26-987E-C2BE-2527-A689BDE0A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4515473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55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1" y="-7495"/>
            <a:ext cx="7077369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1" y="3421504"/>
            <a:ext cx="360252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1089" y="3421504"/>
            <a:ext cx="349091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0" y="4954772"/>
            <a:ext cx="3602736" cy="19011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5088" y="3433312"/>
            <a:ext cx="3490912" cy="342248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E381804-431F-4997-B46D-0A1E27A2E6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19576" y="3439633"/>
            <a:ext cx="3572539" cy="1500667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0" y="0"/>
            <a:ext cx="5138458" cy="3429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077925-E415-DCA1-8012-E2CC5C55B3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263962" y="-1"/>
            <a:ext cx="1929384" cy="3429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59791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F08B-6B2E-BD2E-C155-A10108B2C4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78354-9A54-F5BC-FBE0-56151889C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95572-40E3-D0E1-AC5B-DD2468BC8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1644650"/>
            <a:ext cx="6908800" cy="3416300"/>
          </a:xfrm>
        </p:spPr>
        <p:txBody>
          <a:bodyPr anchor="ctr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  <a:lvl2pPr marL="50292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personal message (“Thanks”, “We look forward to working with you”, “Comments/Questions?”,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94092-4197-9BC0-E053-C20D19873E2A}"/>
              </a:ext>
            </a:extLst>
          </p:cNvPr>
          <p:cNvSpPr/>
          <p:nvPr userDrawn="1"/>
        </p:nvSpPr>
        <p:spPr>
          <a:xfrm>
            <a:off x="8783782" y="-1"/>
            <a:ext cx="3408218" cy="67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250FA-0CCD-47BD-4E5E-0419DFC128FE}"/>
              </a:ext>
            </a:extLst>
          </p:cNvPr>
          <p:cNvSpPr txBox="1"/>
          <p:nvPr userDrawn="1"/>
        </p:nvSpPr>
        <p:spPr>
          <a:xfrm>
            <a:off x="9384145" y="2124365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igb.Illinois.edu</a:t>
            </a:r>
            <a:endParaRPr lang="en-US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66C37B-99EE-0E79-51CF-47C9FBFDC036}"/>
              </a:ext>
            </a:extLst>
          </p:cNvPr>
          <p:cNvCxnSpPr>
            <a:cxnSpLocks/>
          </p:cNvCxnSpPr>
          <p:nvPr userDrawn="1"/>
        </p:nvCxnSpPr>
        <p:spPr>
          <a:xfrm>
            <a:off x="9474777" y="2807856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C847F3-BBDD-137A-12D6-2896701750BA}"/>
              </a:ext>
            </a:extLst>
          </p:cNvPr>
          <p:cNvSpPr txBox="1"/>
          <p:nvPr userDrawn="1"/>
        </p:nvSpPr>
        <p:spPr>
          <a:xfrm>
            <a:off x="9388763" y="3625274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@</a:t>
            </a:r>
            <a:r>
              <a:rPr lang="en-US" sz="1400" dirty="0" err="1"/>
              <a:t>IGBIllinois</a:t>
            </a:r>
            <a:endParaRPr lang="en-US" sz="1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1ACA5B-7634-2823-49D6-170AE726410D}"/>
              </a:ext>
            </a:extLst>
          </p:cNvPr>
          <p:cNvCxnSpPr>
            <a:cxnSpLocks/>
          </p:cNvCxnSpPr>
          <p:nvPr userDrawn="1"/>
        </p:nvCxnSpPr>
        <p:spPr>
          <a:xfrm>
            <a:off x="9474777" y="4327238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76ABAC-A03A-FE3B-0C93-686CC3740125}"/>
              </a:ext>
            </a:extLst>
          </p:cNvPr>
          <p:cNvSpPr txBox="1"/>
          <p:nvPr userDrawn="1"/>
        </p:nvSpPr>
        <p:spPr>
          <a:xfrm>
            <a:off x="9365671" y="5080002"/>
            <a:ext cx="2299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info-igb@illinois.edu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C3C78-DAEA-F8E5-A59E-FEBB03699D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78539" y="1549253"/>
            <a:ext cx="596900" cy="52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9649B-308D-2BAB-C666-6DF1B92E51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86705" y="4730921"/>
            <a:ext cx="750561" cy="320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9EC8D-C8CB-65DE-2FB6-35DC32EAD3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70213" y="3229580"/>
            <a:ext cx="365199" cy="365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3F4A15-5D5E-37DE-DAD8-502DF9D3FF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33648" y="3229580"/>
            <a:ext cx="365199" cy="365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5A5B7-1B9D-264A-F91C-2D8317F3C5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97083" y="3229580"/>
            <a:ext cx="365199" cy="365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004D87-1659-4F14-FC33-AD02A88A93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60518" y="3229580"/>
            <a:ext cx="365199" cy="3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43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AB1D55-FCEA-8D56-479F-31DFBE6AF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A8D54-F7E3-BE86-229B-F500499E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C2EB9-E9CF-C7EB-96EB-8957707E7643}"/>
              </a:ext>
            </a:extLst>
          </p:cNvPr>
          <p:cNvSpPr txBox="1"/>
          <p:nvPr userDrawn="1"/>
        </p:nvSpPr>
        <p:spPr>
          <a:xfrm>
            <a:off x="787439" y="2662487"/>
            <a:ext cx="103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Health &amp; Wellness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7563D-2FDE-4B1D-FB91-9E94239E38E0}"/>
              </a:ext>
            </a:extLst>
          </p:cNvPr>
          <p:cNvSpPr txBox="1"/>
          <p:nvPr userDrawn="1"/>
        </p:nvSpPr>
        <p:spPr>
          <a:xfrm>
            <a:off x="1994299" y="2662487"/>
            <a:ext cx="105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Technology &amp; Society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25952-93C5-D5CD-6B14-0B6E12B88110}"/>
              </a:ext>
            </a:extLst>
          </p:cNvPr>
          <p:cNvSpPr txBox="1"/>
          <p:nvPr userDrawn="1"/>
        </p:nvSpPr>
        <p:spPr>
          <a:xfrm>
            <a:off x="3164213" y="2662487"/>
            <a:ext cx="141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Agriculture &amp; Environment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461B94-CD74-A6DF-B9D3-E547F1686542}"/>
              </a:ext>
            </a:extLst>
          </p:cNvPr>
          <p:cNvSpPr txBox="1"/>
          <p:nvPr userDrawn="1"/>
        </p:nvSpPr>
        <p:spPr>
          <a:xfrm>
            <a:off x="4371074" y="2662487"/>
            <a:ext cx="220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Fundamental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87BE4-EDFB-CD4B-0BFC-18FA41A338FB}"/>
              </a:ext>
            </a:extLst>
          </p:cNvPr>
          <p:cNvSpPr txBox="1"/>
          <p:nvPr userDrawn="1"/>
        </p:nvSpPr>
        <p:spPr>
          <a:xfrm>
            <a:off x="5641074" y="2662487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Outreach &amp; Engagement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E6A78-4637-F3DF-D3E2-4B1972B8F759}"/>
              </a:ext>
            </a:extLst>
          </p:cNvPr>
          <p:cNvSpPr txBox="1"/>
          <p:nvPr userDrawn="1"/>
        </p:nvSpPr>
        <p:spPr>
          <a:xfrm>
            <a:off x="6800238" y="2662487"/>
            <a:ext cx="1600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Core Facilities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73A1DE-193C-6214-5ABA-8BEB2318CD1A}"/>
              </a:ext>
            </a:extLst>
          </p:cNvPr>
          <p:cNvSpPr txBox="1"/>
          <p:nvPr userDrawn="1"/>
        </p:nvSpPr>
        <p:spPr>
          <a:xfrm>
            <a:off x="8033293" y="2657869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Double Helix</a:t>
            </a:r>
          </a:p>
          <a:p>
            <a:r>
              <a:rPr lang="en-US" sz="1200" b="0" dirty="0"/>
              <a:t>(Section Divider)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8A61F5-EDC7-0389-25B8-1117D81CD1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8561" y="4305895"/>
            <a:ext cx="503766" cy="5495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0F1C3FC-8C8E-4056-0360-C91E63FC7D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84575" y="4295504"/>
            <a:ext cx="450971" cy="5703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29193B-88F5-53C7-7976-7E00405602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92790" y="5253824"/>
            <a:ext cx="482600" cy="482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D97DD9-CFB8-9ACD-B3DE-6BDB5CB031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98778" y="5253824"/>
            <a:ext cx="482600" cy="482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C56252-92C2-CA4D-DCC0-A40E708840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04766" y="5253824"/>
            <a:ext cx="482600" cy="482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747191-CA78-806D-D06D-122CC5B2A5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10754" y="5253824"/>
            <a:ext cx="482600" cy="482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C6BF4F2-B19D-6EA6-C56C-8A4C3575B8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116743" y="5253824"/>
            <a:ext cx="482600" cy="4826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9C0A48C-FDBB-DC74-8D69-033DC6F9C661}"/>
              </a:ext>
            </a:extLst>
          </p:cNvPr>
          <p:cNvSpPr txBox="1"/>
          <p:nvPr userDrawn="1"/>
        </p:nvSpPr>
        <p:spPr>
          <a:xfrm>
            <a:off x="692727" y="711200"/>
            <a:ext cx="30110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Icon Library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77380C-503D-7D48-3527-D2A536EC2F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9189" y="5234774"/>
            <a:ext cx="596900" cy="520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97D6A6-D637-0CEE-F413-76485488BDE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55120" y="5303293"/>
            <a:ext cx="750561" cy="3200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C48991-4761-B585-AABC-1F05A91995F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33265" y="1797790"/>
            <a:ext cx="685800" cy="685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3F749AB-9D72-B40E-81F1-5E66792441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9212" y="1804140"/>
            <a:ext cx="787400" cy="6731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4F3B0A-4E97-0C52-0B67-F48102BC5CE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51680" y="1797790"/>
            <a:ext cx="787400" cy="685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5CB0C50-365B-1DB0-6BE1-F6DF5A238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437584" y="1861290"/>
            <a:ext cx="901700" cy="558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C3C0756-F85A-C5D0-F5FE-081C744FF36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7258" y="1797790"/>
            <a:ext cx="685800" cy="685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64C309-5949-692C-0A56-3BAFFFBFEBA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871185" y="1785090"/>
            <a:ext cx="711200" cy="711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1D6D3F-E078-BCB7-D7AA-C26FC427233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28630" y="2059533"/>
            <a:ext cx="983755" cy="1741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696A4B4-DBF7-2CF9-8EE7-8AF74439310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59989" y="3505951"/>
            <a:ext cx="495300" cy="444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74CD53F-CEF4-EA0A-E1A8-A79A7E7CD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759224" y="3410701"/>
            <a:ext cx="520700" cy="635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A29DDA-6E4B-D697-1758-7F3A35ABB4D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639613" y="3455151"/>
            <a:ext cx="812800" cy="5461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A52D0B-C01B-7464-9BBE-D61CE9ADDC6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856348" y="3455151"/>
            <a:ext cx="533400" cy="5461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BCAF1B3-FFE7-EF31-57CB-8CC723477EF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93683" y="3462955"/>
            <a:ext cx="707323" cy="53049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04F2EB3-26BD-8206-0DD7-EA34573E304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683859" y="3452292"/>
            <a:ext cx="551819" cy="5518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E105BBC-6887-F7BE-8614-21F454D104B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04941" y="3493251"/>
            <a:ext cx="863600" cy="4699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3BB2239-361B-154A-A052-295C67C2167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047146" y="3461501"/>
            <a:ext cx="558800" cy="5334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7A0B82C-969F-C699-4175-E8EEF80E25F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172476" y="3467851"/>
            <a:ext cx="533400" cy="5207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56374E3-373A-6AF3-B23E-DE2EC4A34162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9109811" y="3461501"/>
            <a:ext cx="533400" cy="5334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1DA4CB3-1410-388F-7291-31FD0A009720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009882" y="3429751"/>
            <a:ext cx="419100" cy="5969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44EEC96-7DE7-F022-8A73-BB724405065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875517" y="4226385"/>
            <a:ext cx="464244" cy="70858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EACD0D-B0AE-B80F-ADB3-6CCFC442137E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804404" y="4288576"/>
            <a:ext cx="635000" cy="5842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FB3075C-C7BF-A7FC-FA23-BF2C1581DA0D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2904047" y="4339376"/>
            <a:ext cx="571500" cy="482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9437F7F-FA3F-7D45-CBEA-A376FC149A6A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6923632" y="4326676"/>
            <a:ext cx="419100" cy="508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7C2141B-39FB-A173-FE79-C9E6666919B9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940190" y="4261818"/>
            <a:ext cx="579742" cy="6377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0D2771-89A2-A448-A32D-EE5562E4A3C9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7807375" y="4326676"/>
            <a:ext cx="660400" cy="508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E335C6E-814B-C63F-C9F1-CB57F15ECF2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8932418" y="4320326"/>
            <a:ext cx="571500" cy="5207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EFBBD6A-57BE-1B7A-5E32-89DBCD4E7803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5900189" y="4313976"/>
            <a:ext cx="558800" cy="533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05C5AD5-5353-97B4-1360-23850AFB37EE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10936971" y="4275003"/>
            <a:ext cx="513720" cy="51372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9000D39-1C05-E0E7-DD1F-878333C6449C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003426" y="5241124"/>
            <a:ext cx="508000" cy="50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93D59AC-1C58-F940-29C6-6D94449E7E01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3934814" y="5272874"/>
            <a:ext cx="190500" cy="4445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CBCE6F2-540B-CC1F-2728-0043E45BB7DD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4548702" y="5234774"/>
            <a:ext cx="520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5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Success St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AF4B3-2275-1D15-8ADB-57DAA11FF5A8}"/>
              </a:ext>
            </a:extLst>
          </p:cNvPr>
          <p:cNvSpPr txBox="1"/>
          <p:nvPr userDrawn="1"/>
        </p:nvSpPr>
        <p:spPr>
          <a:xfrm>
            <a:off x="805911" y="1876669"/>
            <a:ext cx="242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6F8A-D0A0-AB29-AC37-274B712173BF}"/>
              </a:ext>
            </a:extLst>
          </p:cNvPr>
          <p:cNvSpPr txBox="1"/>
          <p:nvPr userDrawn="1"/>
        </p:nvSpPr>
        <p:spPr>
          <a:xfrm>
            <a:off x="805912" y="2271581"/>
            <a:ext cx="10620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Improve the photosynthetic process at all levels to increase the yield of staple food crops (cassava, cowpea, maize, soybeans, and rice) sustainably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2FDB88-0CBC-241C-2779-98E108CC85E0}"/>
              </a:ext>
            </a:extLst>
          </p:cNvPr>
          <p:cNvCxnSpPr>
            <a:cxnSpLocks/>
          </p:cNvCxnSpPr>
          <p:nvPr userDrawn="1"/>
        </p:nvCxnSpPr>
        <p:spPr>
          <a:xfrm>
            <a:off x="805912" y="2753667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ACE60F-580E-E5AC-AB06-E23DFF1A431E}"/>
              </a:ext>
            </a:extLst>
          </p:cNvPr>
          <p:cNvSpPr txBox="1"/>
          <p:nvPr userDrawn="1"/>
        </p:nvSpPr>
        <p:spPr>
          <a:xfrm>
            <a:off x="802718" y="642175"/>
            <a:ext cx="589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100" baseline="0" dirty="0"/>
              <a:t>SUCCESS STORY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83504-6943-150E-9CF6-EA50CC6634CB}"/>
              </a:ext>
            </a:extLst>
          </p:cNvPr>
          <p:cNvCxnSpPr>
            <a:cxnSpLocks/>
          </p:cNvCxnSpPr>
          <p:nvPr userDrawn="1"/>
        </p:nvCxnSpPr>
        <p:spPr>
          <a:xfrm>
            <a:off x="805912" y="1768303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892685"/>
            <a:ext cx="106427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Gates Foundation-sponsored RIPE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6014A6-3D3E-5901-F46F-33C40402B0BE}"/>
              </a:ext>
            </a:extLst>
          </p:cNvPr>
          <p:cNvSpPr/>
          <p:nvPr userDrawn="1"/>
        </p:nvSpPr>
        <p:spPr>
          <a:xfrm>
            <a:off x="823658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AC98-EA6E-05F8-8669-7F6B4AEFC76D}"/>
              </a:ext>
            </a:extLst>
          </p:cNvPr>
          <p:cNvSpPr txBox="1"/>
          <p:nvPr userDrawn="1"/>
        </p:nvSpPr>
        <p:spPr>
          <a:xfrm>
            <a:off x="1225017" y="3755322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Identify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8A2C7-4A9F-B98F-12C8-6E8C199754CF}"/>
              </a:ext>
            </a:extLst>
          </p:cNvPr>
          <p:cNvSpPr txBox="1"/>
          <p:nvPr userDrawn="1"/>
        </p:nvSpPr>
        <p:spPr>
          <a:xfrm>
            <a:off x="1207567" y="4048488"/>
            <a:ext cx="177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Modeling photosynthesis through computer simulation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FAB3362-E5E5-0D26-7B92-8E837D2918E7}"/>
              </a:ext>
            </a:extLst>
          </p:cNvPr>
          <p:cNvSpPr/>
          <p:nvPr userDrawn="1"/>
        </p:nvSpPr>
        <p:spPr>
          <a:xfrm>
            <a:off x="3552899" y="4121331"/>
            <a:ext cx="600292" cy="551169"/>
          </a:xfrm>
          <a:prstGeom prst="rightArrow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E69B7-268B-1C9D-ED12-F5A0DFA65D0C}"/>
              </a:ext>
            </a:extLst>
          </p:cNvPr>
          <p:cNvSpPr/>
          <p:nvPr userDrawn="1"/>
        </p:nvSpPr>
        <p:spPr>
          <a:xfrm>
            <a:off x="4277670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4336D-8AF7-675A-CCC9-B20621A1BFBC}"/>
              </a:ext>
            </a:extLst>
          </p:cNvPr>
          <p:cNvSpPr txBox="1"/>
          <p:nvPr userDrawn="1"/>
        </p:nvSpPr>
        <p:spPr>
          <a:xfrm>
            <a:off x="4686011" y="3761139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Improve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93F2C1-C192-397F-05D0-4867430A6E20}"/>
              </a:ext>
            </a:extLst>
          </p:cNvPr>
          <p:cNvSpPr txBox="1"/>
          <p:nvPr userDrawn="1"/>
        </p:nvSpPr>
        <p:spPr>
          <a:xfrm>
            <a:off x="4668561" y="4054305"/>
            <a:ext cx="177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Engineering model crops to improve steps in the process of photosynthesis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BF809C58-885D-0C90-92B3-FDCA0BC5E267}"/>
              </a:ext>
            </a:extLst>
          </p:cNvPr>
          <p:cNvSpPr/>
          <p:nvPr userDrawn="1"/>
        </p:nvSpPr>
        <p:spPr>
          <a:xfrm>
            <a:off x="6992950" y="4121331"/>
            <a:ext cx="600292" cy="551169"/>
          </a:xfrm>
          <a:prstGeom prst="rightArrow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42E7D3-194F-A087-5134-1932990F225B}"/>
              </a:ext>
            </a:extLst>
          </p:cNvPr>
          <p:cNvSpPr/>
          <p:nvPr userDrawn="1"/>
        </p:nvSpPr>
        <p:spPr>
          <a:xfrm>
            <a:off x="7731683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6F2B64-4133-4D02-A84D-888CFD324305}"/>
              </a:ext>
            </a:extLst>
          </p:cNvPr>
          <p:cNvSpPr txBox="1"/>
          <p:nvPr userDrawn="1"/>
        </p:nvSpPr>
        <p:spPr>
          <a:xfrm>
            <a:off x="8133042" y="3759975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Translate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10695B-88F4-1A86-582E-A0AB24F809E0}"/>
              </a:ext>
            </a:extLst>
          </p:cNvPr>
          <p:cNvSpPr txBox="1"/>
          <p:nvPr userDrawn="1"/>
        </p:nvSpPr>
        <p:spPr>
          <a:xfrm>
            <a:off x="8115592" y="4053141"/>
            <a:ext cx="1779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Transforming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target crops to increase yield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D414BF-B654-BD80-815D-8F1DABCBB190}"/>
              </a:ext>
            </a:extLst>
          </p:cNvPr>
          <p:cNvSpPr txBox="1"/>
          <p:nvPr userDrawn="1"/>
        </p:nvSpPr>
        <p:spPr>
          <a:xfrm>
            <a:off x="10609833" y="3483097"/>
            <a:ext cx="12424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 Realizing Increased Photosynthetic Efficiency (RIPE) project has received over </a:t>
            </a:r>
            <a:r>
              <a:rPr lang="en-US" sz="1000" b="1" dirty="0"/>
              <a:t>$115M in funding </a:t>
            </a:r>
            <a:r>
              <a:rPr lang="en-US" sz="1000" dirty="0"/>
              <a:t>from Bill &amp; Melinda Gates Foundation and affiliated organizations with the goal of ending hunger worldwide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A7AE10-5731-D00E-798D-10C58AC56F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9833" y="3057773"/>
            <a:ext cx="337479" cy="3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08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Idea to Mark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6F8A-D0A0-AB29-AC37-274B712173BF}"/>
              </a:ext>
            </a:extLst>
          </p:cNvPr>
          <p:cNvSpPr txBox="1"/>
          <p:nvPr userDrawn="1"/>
        </p:nvSpPr>
        <p:spPr>
          <a:xfrm>
            <a:off x="805912" y="1440943"/>
            <a:ext cx="1062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23 IGB faculty affiliated startups and sample stages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813816"/>
            <a:ext cx="1064277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Idea to Market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25632-3696-CD21-BD48-36FAB8A04012}"/>
              </a:ext>
            </a:extLst>
          </p:cNvPr>
          <p:cNvSpPr txBox="1"/>
          <p:nvPr userDrawn="1"/>
        </p:nvSpPr>
        <p:spPr>
          <a:xfrm>
            <a:off x="921380" y="3322552"/>
            <a:ext cx="158449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Pre-seed</a:t>
            </a:r>
          </a:p>
          <a:p>
            <a:r>
              <a:rPr lang="en-US" sz="1400" dirty="0" err="1"/>
              <a:t>Namuh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(formerly </a:t>
            </a:r>
            <a:r>
              <a:rPr lang="en-US" sz="1400" dirty="0" err="1"/>
              <a:t>Sugarlogix</a:t>
            </a:r>
            <a:r>
              <a:rPr lang="en-US" sz="1400" dirty="0"/>
              <a:t>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DF55DC-44DF-57B6-2D84-493299B97871}"/>
              </a:ext>
            </a:extLst>
          </p:cNvPr>
          <p:cNvSpPr txBox="1"/>
          <p:nvPr userDrawn="1"/>
        </p:nvSpPr>
        <p:spPr>
          <a:xfrm>
            <a:off x="3223665" y="3328368"/>
            <a:ext cx="21999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Growth/</a:t>
            </a:r>
            <a:br>
              <a:rPr lang="en-US" b="1" dirty="0">
                <a:solidFill>
                  <a:srgbClr val="FF5F05"/>
                </a:solidFill>
              </a:rPr>
            </a:br>
            <a:r>
              <a:rPr lang="en-US" b="1" dirty="0">
                <a:solidFill>
                  <a:srgbClr val="FF5F05"/>
                </a:solidFill>
              </a:rPr>
              <a:t>expansion</a:t>
            </a:r>
          </a:p>
          <a:p>
            <a:r>
              <a:rPr lang="en-US" sz="1400" dirty="0"/>
              <a:t>Revolution Medicines</a:t>
            </a:r>
          </a:p>
          <a:p>
            <a:r>
              <a:rPr lang="en-US" sz="1400" dirty="0" err="1"/>
              <a:t>Cystetic</a:t>
            </a:r>
            <a:r>
              <a:rPr lang="en-US" sz="1400" dirty="0"/>
              <a:t> Medicines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9A068A-D7B5-435A-653D-D4756BC167FD}"/>
              </a:ext>
            </a:extLst>
          </p:cNvPr>
          <p:cNvCxnSpPr>
            <a:cxnSpLocks/>
            <a:stCxn id="14" idx="3"/>
            <a:endCxn id="29" idx="1"/>
          </p:cNvCxnSpPr>
          <p:nvPr userDrawn="1"/>
        </p:nvCxnSpPr>
        <p:spPr>
          <a:xfrm>
            <a:off x="1528653" y="2913906"/>
            <a:ext cx="1695012" cy="58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26014A6-3D3E-5901-F46F-33C40402B0BE}"/>
              </a:ext>
            </a:extLst>
          </p:cNvPr>
          <p:cNvSpPr/>
          <p:nvPr userDrawn="1"/>
        </p:nvSpPr>
        <p:spPr>
          <a:xfrm>
            <a:off x="914400" y="2610578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AC98-EA6E-05F8-8669-7F6B4AEFC76D}"/>
              </a:ext>
            </a:extLst>
          </p:cNvPr>
          <p:cNvSpPr txBox="1"/>
          <p:nvPr userDrawn="1"/>
        </p:nvSpPr>
        <p:spPr>
          <a:xfrm>
            <a:off x="921380" y="2729240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C1366-5C89-C5BB-F9F5-35FB7819E8DD}"/>
              </a:ext>
            </a:extLst>
          </p:cNvPr>
          <p:cNvSpPr txBox="1"/>
          <p:nvPr userDrawn="1"/>
        </p:nvSpPr>
        <p:spPr>
          <a:xfrm>
            <a:off x="5518974" y="3355126"/>
            <a:ext cx="20742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Early Stage</a:t>
            </a:r>
          </a:p>
          <a:p>
            <a:r>
              <a:rPr lang="en-US" sz="1400" dirty="0" err="1"/>
              <a:t>MicroMGx</a:t>
            </a:r>
            <a:endParaRPr lang="en-US" sz="1400" dirty="0"/>
          </a:p>
          <a:p>
            <a:r>
              <a:rPr lang="en-US" sz="1400" dirty="0" err="1"/>
              <a:t>EarnestEarth</a:t>
            </a:r>
            <a:endParaRPr lang="en-US" sz="1400" dirty="0"/>
          </a:p>
          <a:p>
            <a:r>
              <a:rPr lang="en-US" sz="1400" dirty="0" err="1"/>
              <a:t>Lassogen</a:t>
            </a:r>
            <a:endParaRPr lang="en-US" sz="14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C06858-684F-4B11-18E1-190E34AEE72C}"/>
              </a:ext>
            </a:extLst>
          </p:cNvPr>
          <p:cNvCxnSpPr>
            <a:cxnSpLocks/>
            <a:stCxn id="29" idx="3"/>
            <a:endCxn id="34" idx="1"/>
          </p:cNvCxnSpPr>
          <p:nvPr userDrawn="1"/>
        </p:nvCxnSpPr>
        <p:spPr>
          <a:xfrm>
            <a:off x="3830938" y="2919722"/>
            <a:ext cx="1688036" cy="26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214B1FB8-BEC6-4C4D-226B-C391EBCDBA4B}"/>
              </a:ext>
            </a:extLst>
          </p:cNvPr>
          <p:cNvSpPr/>
          <p:nvPr userDrawn="1"/>
        </p:nvSpPr>
        <p:spPr>
          <a:xfrm>
            <a:off x="3216685" y="2616394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987BAE-1C61-A9C0-B7E9-BCEF6702653D}"/>
              </a:ext>
            </a:extLst>
          </p:cNvPr>
          <p:cNvSpPr txBox="1"/>
          <p:nvPr userDrawn="1"/>
        </p:nvSpPr>
        <p:spPr>
          <a:xfrm>
            <a:off x="3223665" y="2735056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F45AA2-D9B2-4EA5-4498-74DDA5EB445F}"/>
              </a:ext>
            </a:extLst>
          </p:cNvPr>
          <p:cNvSpPr txBox="1"/>
          <p:nvPr userDrawn="1"/>
        </p:nvSpPr>
        <p:spPr>
          <a:xfrm>
            <a:off x="7828240" y="3360943"/>
            <a:ext cx="207426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Seed</a:t>
            </a:r>
          </a:p>
          <a:p>
            <a:r>
              <a:rPr lang="en-US" sz="1400" dirty="0" err="1"/>
              <a:t>ReVive</a:t>
            </a:r>
            <a:r>
              <a:rPr lang="en-US" sz="1400" dirty="0"/>
              <a:t> Biotech</a:t>
            </a:r>
          </a:p>
          <a:p>
            <a:r>
              <a:rPr lang="en-US" sz="1400" dirty="0" err="1"/>
              <a:t>Atzeyo</a:t>
            </a:r>
            <a:r>
              <a:rPr lang="en-US" sz="1400" dirty="0"/>
              <a:t> Biosensors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653547-B66C-E0AE-A400-AA347C11FB4C}"/>
              </a:ext>
            </a:extLst>
          </p:cNvPr>
          <p:cNvCxnSpPr>
            <a:cxnSpLocks/>
            <a:stCxn id="34" idx="3"/>
            <a:endCxn id="40" idx="1"/>
          </p:cNvCxnSpPr>
          <p:nvPr userDrawn="1"/>
        </p:nvCxnSpPr>
        <p:spPr>
          <a:xfrm>
            <a:off x="6126247" y="2946480"/>
            <a:ext cx="1701993" cy="58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7ADB344-8AEC-307C-DA26-EE7AB3E0306F}"/>
              </a:ext>
            </a:extLst>
          </p:cNvPr>
          <p:cNvSpPr/>
          <p:nvPr userDrawn="1"/>
        </p:nvSpPr>
        <p:spPr>
          <a:xfrm>
            <a:off x="5511994" y="2643152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68CE6A-7A80-9C0E-0D2F-7D9C61DE6AB7}"/>
              </a:ext>
            </a:extLst>
          </p:cNvPr>
          <p:cNvSpPr txBox="1"/>
          <p:nvPr userDrawn="1"/>
        </p:nvSpPr>
        <p:spPr>
          <a:xfrm>
            <a:off x="5518974" y="2761814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05AB1DE-529F-6233-FBA2-025E8507F567}"/>
              </a:ext>
            </a:extLst>
          </p:cNvPr>
          <p:cNvSpPr/>
          <p:nvPr userDrawn="1"/>
        </p:nvSpPr>
        <p:spPr>
          <a:xfrm>
            <a:off x="7821260" y="2648969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BA18E3-463B-7C21-D12B-C2AEB6C6B806}"/>
              </a:ext>
            </a:extLst>
          </p:cNvPr>
          <p:cNvSpPr txBox="1"/>
          <p:nvPr userDrawn="1"/>
        </p:nvSpPr>
        <p:spPr>
          <a:xfrm>
            <a:off x="7828240" y="2767631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43E221-EE7C-15A4-6313-6AED6CAACCCC}"/>
              </a:ext>
            </a:extLst>
          </p:cNvPr>
          <p:cNvSpPr txBox="1"/>
          <p:nvPr userDrawn="1"/>
        </p:nvSpPr>
        <p:spPr>
          <a:xfrm>
            <a:off x="10117732" y="3366760"/>
            <a:ext cx="20742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Growth</a:t>
            </a:r>
          </a:p>
          <a:p>
            <a:r>
              <a:rPr lang="en-US" sz="1400" dirty="0"/>
              <a:t>Vanquish Oncology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EE2C6F-8C73-8CC0-DEC3-7810A0A7A8E0}"/>
              </a:ext>
            </a:extLst>
          </p:cNvPr>
          <p:cNvCxnSpPr>
            <a:cxnSpLocks/>
            <a:stCxn id="40" idx="3"/>
            <a:endCxn id="44" idx="1"/>
          </p:cNvCxnSpPr>
          <p:nvPr userDrawn="1"/>
        </p:nvCxnSpPr>
        <p:spPr>
          <a:xfrm>
            <a:off x="8435513" y="2952297"/>
            <a:ext cx="1682219" cy="58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F5B38DDA-44DD-113C-827B-A503733FE4EE}"/>
              </a:ext>
            </a:extLst>
          </p:cNvPr>
          <p:cNvSpPr/>
          <p:nvPr userDrawn="1"/>
        </p:nvSpPr>
        <p:spPr>
          <a:xfrm>
            <a:off x="10110752" y="2654786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106E64-D5F2-4B44-454D-399088C05F3A}"/>
              </a:ext>
            </a:extLst>
          </p:cNvPr>
          <p:cNvSpPr txBox="1"/>
          <p:nvPr userDrawn="1"/>
        </p:nvSpPr>
        <p:spPr>
          <a:xfrm>
            <a:off x="10117732" y="2773448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946EE5-887B-EE5B-7F78-4A9756C9853D}"/>
              </a:ext>
            </a:extLst>
          </p:cNvPr>
          <p:cNvSpPr txBox="1"/>
          <p:nvPr userDrawn="1"/>
        </p:nvSpPr>
        <p:spPr>
          <a:xfrm>
            <a:off x="1696177" y="5109472"/>
            <a:ext cx="3413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13294B"/>
                </a:solidFill>
              </a:rPr>
              <a:t>www.igb.illinois.edu</a:t>
            </a:r>
            <a:r>
              <a:rPr lang="en-US" sz="1400" dirty="0">
                <a:solidFill>
                  <a:srgbClr val="13294B"/>
                </a:solidFill>
              </a:rPr>
              <a:t>/bioeconomy/startup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2052F84-0697-18E7-EBCE-B397AD5C8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83" y="5053291"/>
            <a:ext cx="596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2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Nav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631755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onomic Develop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5664" y="758951"/>
            <a:ext cx="2920409" cy="649224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FY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48A0F05-2F69-96A2-565F-371AA65D7300}"/>
              </a:ext>
            </a:extLst>
          </p:cNvPr>
          <p:cNvCxnSpPr>
            <a:cxnSpLocks/>
          </p:cNvCxnSpPr>
          <p:nvPr userDrawn="1"/>
        </p:nvCxnSpPr>
        <p:spPr>
          <a:xfrm>
            <a:off x="4999219" y="3940066"/>
            <a:ext cx="16319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58882AE-06B7-78CA-B518-C19CA92B7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8243" y="2204904"/>
            <a:ext cx="2501900" cy="191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34D19-4198-7702-83B7-84B34D461F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8511" y="2529578"/>
            <a:ext cx="1901365" cy="2599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97849-5828-E83D-E9BE-5E1C02C352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3813" y="2525119"/>
            <a:ext cx="2032000" cy="260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768185-F964-6272-D814-68DF8D4C1C3B}"/>
              </a:ext>
            </a:extLst>
          </p:cNvPr>
          <p:cNvSpPr txBox="1"/>
          <p:nvPr userDrawn="1"/>
        </p:nvSpPr>
        <p:spPr>
          <a:xfrm>
            <a:off x="1296925" y="1703157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Disclosures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4B168F-0C3B-E30A-1CE4-4072D8C518D3}"/>
              </a:ext>
            </a:extLst>
          </p:cNvPr>
          <p:cNvSpPr txBox="1"/>
          <p:nvPr userDrawn="1"/>
        </p:nvSpPr>
        <p:spPr>
          <a:xfrm>
            <a:off x="4937294" y="1708974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Patents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D4DBD-3864-4EF5-3920-9E65CF6787D0}"/>
              </a:ext>
            </a:extLst>
          </p:cNvPr>
          <p:cNvSpPr txBox="1"/>
          <p:nvPr userDrawn="1"/>
        </p:nvSpPr>
        <p:spPr>
          <a:xfrm>
            <a:off x="8793056" y="1707811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Licenses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2E5235-740C-EACE-B2F9-3A2F308C5C2E}"/>
              </a:ext>
            </a:extLst>
          </p:cNvPr>
          <p:cNvSpPr txBox="1"/>
          <p:nvPr userDrawn="1"/>
        </p:nvSpPr>
        <p:spPr>
          <a:xfrm>
            <a:off x="802718" y="758951"/>
            <a:ext cx="7717505" cy="6492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Economic Development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F02FBAC-BA5D-DD7A-CC57-D6FBC60F207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54515876"/>
              </p:ext>
            </p:extLst>
          </p:nvPr>
        </p:nvGraphicFramePr>
        <p:xfrm>
          <a:off x="7866632" y="2253231"/>
          <a:ext cx="3797203" cy="342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7B5796-0DDC-5EB8-7F48-F0428DABB585}"/>
              </a:ext>
            </a:extLst>
          </p:cNvPr>
          <p:cNvSpPr txBox="1"/>
          <p:nvPr userDrawn="1"/>
        </p:nvSpPr>
        <p:spPr>
          <a:xfrm>
            <a:off x="4999219" y="3013501"/>
            <a:ext cx="1631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25</a:t>
            </a:r>
          </a:p>
          <a:p>
            <a:pPr algn="ctr"/>
            <a:r>
              <a:rPr lang="en-US" sz="1200" dirty="0"/>
              <a:t>Patent Applications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91D7D-55B7-700E-B7E4-4AC5AB22D137}"/>
              </a:ext>
            </a:extLst>
          </p:cNvPr>
          <p:cNvSpPr txBox="1"/>
          <p:nvPr userDrawn="1"/>
        </p:nvSpPr>
        <p:spPr>
          <a:xfrm>
            <a:off x="1527270" y="2986341"/>
            <a:ext cx="128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18</a:t>
            </a:r>
          </a:p>
          <a:p>
            <a:pPr algn="ctr"/>
            <a:r>
              <a:rPr lang="en-US" sz="1200" dirty="0"/>
              <a:t>Disclosures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AFD695-50CD-B76E-318A-046A5310FB76}"/>
              </a:ext>
            </a:extLst>
          </p:cNvPr>
          <p:cNvSpPr txBox="1"/>
          <p:nvPr userDrawn="1"/>
        </p:nvSpPr>
        <p:spPr>
          <a:xfrm>
            <a:off x="1526107" y="5344471"/>
            <a:ext cx="1284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Out of </a:t>
            </a:r>
            <a:r>
              <a:rPr lang="en-US" sz="1200" dirty="0">
                <a:solidFill>
                  <a:srgbClr val="FF5F05"/>
                </a:solidFill>
              </a:rPr>
              <a:t>total 263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283FF6-73E9-9E95-3E33-AA4D02AA7EF3}"/>
              </a:ext>
            </a:extLst>
          </p:cNvPr>
          <p:cNvSpPr txBox="1"/>
          <p:nvPr userDrawn="1"/>
        </p:nvSpPr>
        <p:spPr>
          <a:xfrm>
            <a:off x="4572000" y="5344470"/>
            <a:ext cx="245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3294B"/>
                </a:solidFill>
              </a:rPr>
              <a:t>Total </a:t>
            </a:r>
          </a:p>
          <a:p>
            <a:pPr algn="ctr"/>
            <a:r>
              <a:rPr lang="en-US" sz="1200" dirty="0">
                <a:solidFill>
                  <a:srgbClr val="FF5F05"/>
                </a:solidFill>
              </a:rPr>
              <a:t>228 </a:t>
            </a:r>
            <a:r>
              <a:rPr lang="en-US" sz="1200" dirty="0">
                <a:solidFill>
                  <a:srgbClr val="13294B"/>
                </a:solidFill>
              </a:rPr>
              <a:t>Patent Applications</a:t>
            </a:r>
          </a:p>
          <a:p>
            <a:pPr algn="ctr"/>
            <a:r>
              <a:rPr lang="en-US" sz="1200" dirty="0">
                <a:solidFill>
                  <a:srgbClr val="FF5F05"/>
                </a:solidFill>
              </a:rPr>
              <a:t>44</a:t>
            </a:r>
            <a:r>
              <a:rPr lang="en-US" sz="1200" dirty="0">
                <a:solidFill>
                  <a:srgbClr val="13294B"/>
                </a:solidFill>
              </a:rPr>
              <a:t> Patents Issued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1BDF78-8C83-3117-CCE3-6774D1569808}"/>
              </a:ext>
            </a:extLst>
          </p:cNvPr>
          <p:cNvSpPr txBox="1"/>
          <p:nvPr userDrawn="1"/>
        </p:nvSpPr>
        <p:spPr>
          <a:xfrm>
            <a:off x="5167639" y="3963773"/>
            <a:ext cx="128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5</a:t>
            </a:r>
          </a:p>
          <a:p>
            <a:pPr algn="ctr"/>
            <a:r>
              <a:rPr lang="en-US" sz="1200" dirty="0"/>
              <a:t>Patents Issued</a:t>
            </a:r>
          </a:p>
        </p:txBody>
      </p:sp>
    </p:spTree>
    <p:extLst>
      <p:ext uri="{BB962C8B-B14F-4D97-AF65-F5344CB8AC3E}">
        <p14:creationId xmlns:p14="http://schemas.microsoft.com/office/powerpoint/2010/main" val="35138698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BABF7CC-3E50-439F-1E42-785E9E5E1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5664" y="758950"/>
            <a:ext cx="2920409" cy="649224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FY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C7E13-C875-7964-0DBE-D4978234440D}"/>
              </a:ext>
            </a:extLst>
          </p:cNvPr>
          <p:cNvSpPr txBox="1"/>
          <p:nvPr userDrawn="1"/>
        </p:nvSpPr>
        <p:spPr>
          <a:xfrm>
            <a:off x="802718" y="758951"/>
            <a:ext cx="7717505" cy="6492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Economic Development</a:t>
            </a:r>
          </a:p>
        </p:txBody>
      </p:sp>
      <p:sp>
        <p:nvSpPr>
          <p:cNvPr id="26" name="Slide Number Placeholder 18">
            <a:extLst>
              <a:ext uri="{FF2B5EF4-FFF2-40B4-BE49-F238E27FC236}">
                <a16:creationId xmlns:a16="http://schemas.microsoft.com/office/drawing/2014/main" id="{F7023266-F4DF-922C-2ECB-71F36A87662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34478" y="6354827"/>
            <a:ext cx="372217" cy="276999"/>
          </a:xfrm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7526953-C0FF-C77F-8080-3D7BD6D078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679944"/>
            <a:ext cx="5002599" cy="41164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Footer Placeholder 11">
            <a:extLst>
              <a:ext uri="{FF2B5EF4-FFF2-40B4-BE49-F238E27FC236}">
                <a16:creationId xmlns:a16="http://schemas.microsoft.com/office/drawing/2014/main" id="{19BF6DC0-424D-20C0-4CFA-32925A835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637706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D8A2E-A23D-1F65-C16C-EBEB85106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32460-2DA5-D1AF-FAE3-03BA934E2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6A173-405D-80EB-EB54-3287C448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46C4-50CA-4600-CB0E-15C05627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2BDC2-57BB-03DA-AB4D-988BC045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1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7EC0-AF0F-C565-9930-926CCD24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FA15-7532-9B00-3117-512E5FE46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67C6E-92B7-9CAD-FD2D-D6C8A458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6F92-1BD6-EACC-C3D3-92441D0F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B0A4-5EF7-370A-5B3D-F8976C31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96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8C79-8A50-9976-FAAD-CAFD61D4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9B2B-E78B-1919-3515-385BF7BC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72F94-B359-597F-5049-5EC3A13E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6BACF-22C9-7DE3-C7B9-D485AFDF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56E8B-B68D-73A4-E6D7-0C357334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7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A7A5-27C8-59D8-450D-814183DA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DD14-348F-2359-A9F5-067FBFD41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80FA4-9F1E-CABF-5B0B-4EB7E0FFB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18F67-CA92-E7E6-F1B8-298F988F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8837E-6C88-C4EE-8886-F0A40251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B1537-F674-79C2-2450-D4752982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2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D33A-C268-BB73-EEE7-52ECF99A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CD280-097F-8FD4-B6B5-C7269D7D0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AA5C8-8E00-4792-9389-7E6D7F24A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712BD-A59A-676B-6103-83BAC72D6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D9818-B117-ECDB-2D46-0D0DD8984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3DDE2-1D83-D320-B198-46780662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FF95F-C649-FA3E-8F28-AE8E28C8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791CD-A065-1669-6D13-ECD9FA10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8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51FE7-15B8-4BC0-CD40-A8C35EE9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1FA-74E6-27D7-27CD-12C81BA7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D4493-C25E-ADFF-C6D8-A8F222F1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0F3B6-3C08-CA73-8DB6-6907E25D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674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36D8D-0979-7B64-82D4-2133A428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10E10-3AEE-C551-CA53-B2204135A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13B90-5889-DF81-C001-DDBB02BD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67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05A-6813-123E-5570-4FCBA919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2E715-1892-609D-8AC0-958562A0E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CDBE9-6D54-5E9F-94B7-22662E26C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118EC-609B-7A60-2BD3-DD9B8512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B3081-86AA-D0D3-EBA5-80B7F9E7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344C3-FDB0-7237-A2FE-7F8969D0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6577746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7F8C-5C3C-ABC3-1B31-630A81F6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9A8E2-B86E-659D-4909-C1A2BE853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B1C3F-61F1-A1C9-62D3-908AF0A2F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1F1E0-E7C5-B2CA-4830-6ECE1F18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93232-83FC-FD0E-0BA8-AC9472B4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F8A00-82C9-7FC2-1AA5-8D43E0F5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2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CC3-EF1B-42D8-8909-9D464926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11630-AEBC-E122-5E8B-16CF53938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BC598-8643-C07C-3F05-7A3EC8D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A991-348E-35DF-886C-8047C861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BEE60-F9AC-3B48-AF87-0AD3E88C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3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3D59A-9C75-5498-BBA3-27E197BD8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47DB2-9C92-4492-B125-5144888F3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6B26-FBC6-03F4-361C-91EB0B4A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949E6-A26D-94FB-16E5-A5F89548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53BF5-A0D6-661C-75A2-5022D737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4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90440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92984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52140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614BA-85C5-BA49-A402-F7BCCCDB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6ADF-AEA5-DC4B-841D-168372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99DD88-293F-B174-9B69-932022C7B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0034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EA014-9CDC-4EBF-096C-9B58D6A67DBE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AEC98D1C-C106-80CF-E3E0-21B4E70BF5F4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058491-9C5F-2CBA-8A79-649BC9C3D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1" r:id="rId3"/>
    <p:sldLayoutId id="2147483650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682" r:id="rId15"/>
    <p:sldLayoutId id="2147483683" r:id="rId16"/>
    <p:sldLayoutId id="2147483699" r:id="rId17"/>
    <p:sldLayoutId id="2147483700" r:id="rId18"/>
    <p:sldLayoutId id="2147483701" r:id="rId19"/>
    <p:sldLayoutId id="2147483722" r:id="rId20"/>
    <p:sldLayoutId id="2147483714" r:id="rId21"/>
    <p:sldLayoutId id="2147483715" r:id="rId22"/>
    <p:sldLayoutId id="2147483728" r:id="rId23"/>
    <p:sldLayoutId id="2147483679" r:id="rId24"/>
    <p:sldLayoutId id="2147483680" r:id="rId25"/>
    <p:sldLayoutId id="2147483652" r:id="rId26"/>
    <p:sldLayoutId id="2147483653" r:id="rId27"/>
    <p:sldLayoutId id="2147483654" r:id="rId28"/>
    <p:sldLayoutId id="2147483677" r:id="rId29"/>
    <p:sldLayoutId id="2147483665" r:id="rId30"/>
    <p:sldLayoutId id="2147483689" r:id="rId31"/>
    <p:sldLayoutId id="2147483690" r:id="rId32"/>
    <p:sldLayoutId id="2147483691" r:id="rId33"/>
    <p:sldLayoutId id="2147483718" r:id="rId34"/>
    <p:sldLayoutId id="2147483719" r:id="rId35"/>
    <p:sldLayoutId id="2147483720" r:id="rId36"/>
    <p:sldLayoutId id="2147483721" r:id="rId37"/>
    <p:sldLayoutId id="2147483693" r:id="rId38"/>
    <p:sldLayoutId id="2147483729" r:id="rId39"/>
    <p:sldLayoutId id="2147483694" r:id="rId40"/>
    <p:sldLayoutId id="2147483695" r:id="rId41"/>
    <p:sldLayoutId id="2147483669" r:id="rId42"/>
    <p:sldLayoutId id="2147483666" r:id="rId43"/>
    <p:sldLayoutId id="2147483731" r:id="rId44"/>
    <p:sldLayoutId id="2147483660" r:id="rId45"/>
    <p:sldLayoutId id="2147483696" r:id="rId46"/>
    <p:sldLayoutId id="2147483697" r:id="rId47"/>
    <p:sldLayoutId id="2147483678" r:id="rId48"/>
    <p:sldLayoutId id="2147483716" r:id="rId49"/>
    <p:sldLayoutId id="2147483730" r:id="rId50"/>
    <p:sldLayoutId id="2147483717" r:id="rId5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Arial" panose="020B0604020202020204" pitchFamily="34" charset="0"/>
        <a:buNone/>
        <a:defRPr sz="1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35E839E-5660-6318-169E-61D2FC96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160EAB-53FB-A20D-D06E-99284FA1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A5197E3F-C789-9BEA-3102-6552C608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BD3F44-821B-01BC-AC44-6B9240173CEB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896BDAEC-6694-BF43-DFC2-A38FF1B6A7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F7EE741-E571-2A0C-C038-6EDF68A89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5798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5D2D9-F281-425F-947B-5D3447F09D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4D920D-A405-538B-DD2A-95E5B2261A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05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C405D3-EC62-9D5E-DB97-32E0ACA9BA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3A8F7-780E-8974-9638-BA7FCD462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56995-229F-29C4-9E12-D0CA90E042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6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D30C-ABA7-8DF1-EDF0-10453FA6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D3E22-18E4-9D69-86C5-B360D144B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D68E2-51C0-7AEE-34C0-6525051BF9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61E48-D044-7F05-1FBA-3F91C7629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24D0FD-871A-E014-5CFF-80A0E25B93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F92EE-4402-62CB-9D47-182805CD5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189E0-B6CC-A299-E44B-3762E1E37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67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F32EAB-7F3B-E25D-B7A9-D144CD21C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BAB5C-7CFE-6119-AEB8-A6A4236D0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875D23-DA5C-71E9-F4EC-1E555CAF8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056C8-6ACC-133A-DF7C-E490D9583D0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20F54-E666-9468-B2A9-7ECB1276E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BB77CA-85FE-1E20-D9AD-73151F20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4D4996-35BE-A8F2-B6F9-CA4379251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2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8C56-3706-90D5-3464-46C44126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00589-AD77-DC9C-A190-084E8C0F4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2FCD1-9E3A-44F1-0634-EFB600A3936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6DD0C-8B58-B620-B6D9-F8FC66ADD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9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C52EB-924B-9F2A-E1B0-266DF556529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26576-9BB3-E42E-E331-66B13107D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973A9D-2218-FA27-1564-9B7365BD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9CC237-6511-25EB-D67C-91AFBD157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E48C96-528F-AEAF-B9BC-571479240C8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E3EB2-0024-093C-9D30-A5232E93C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BAC0A3-FDF7-807A-030C-51D7D941A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4BF7CF-25E1-F259-3B5F-D56EDA0A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64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668EE6-2B71-41D2-608B-D86C51FED1E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E98B92-22AD-8181-43B9-BFBFC8544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D0DD7B-444D-DA51-7BB8-8D0C2602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0AB096-E8E1-0C9A-69DA-C130575DC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92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27508-6DC9-E726-3E88-310721D93C1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1B599-91E4-A859-7DCF-E0A04E7CB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724B30-9202-1BE2-6D0F-6E8163DB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B86531-5F77-5738-8095-5CB7B62F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3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EB47-369C-DF05-3062-D6645B38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3B055-0E82-A916-02C8-8F2D4B627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B9D85-5A30-26B0-8547-95CEAB85CA5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AB970-BAB4-174C-FD6D-5CBF7EF85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15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5395E-F334-FF70-A973-19D9D7047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86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D54B73-D5DD-E2A3-E068-B09D474C2D2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6CE3F-0B36-C242-D11A-7929BEF99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F79BA-CA95-69E7-BE2B-3598A3A5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07ED9E-9BD4-D5B3-2022-6BB06300F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06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576009-7598-7A2F-2961-AC999027DC0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C022A-6F6F-5785-9822-D0F3CBA84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25FFB0-7149-2571-443C-C7E6C651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642E10-B3CC-7172-DE5E-2A4D290A9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51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993BB-0B8C-113E-667F-D4A96020F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7C431-F0A7-BA0A-EC26-6B4D542BF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23470C-4B07-773D-6DCF-1BA4B7FE1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65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5889A0E-C1B4-5C2D-7842-058CE02792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41EC4-2FF6-C2BF-F869-D7F1A6FB0AF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DC5D8-4B64-2CC4-DE97-326D60985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EA6DB3-8E43-AB68-A986-8566AD19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44EFCD-5268-F1B0-DB1D-0CC63A6AD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96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7BE4B2-D484-CB0C-AD78-60645250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24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C33A3-2441-544E-4310-FB5354EC6A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5B009-7E31-C352-3367-20681F205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15879-44B6-B2FA-4E8D-F0E702AC6C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70FF3-1F57-30C4-BFD5-4BD130C0A6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D921DA-C319-0329-C65C-72037D569036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E17669-A56F-FF40-9588-78BB723C65C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C06DEA-C9EF-E8A2-738B-9521E7EE2C0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094BF6-D997-D769-5281-7E116B70C1C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3F4C2F-C7BB-CDFE-0064-1A8C01E6FDA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7027707-5C8E-6D72-759B-620A92B16C4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399B09B-34E6-C145-27EF-46AED442C07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F4C7D13-C251-7C82-EDF5-19AC6199F1C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993DBD-CA5F-3F86-8DEE-5EC1D13103F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A0C2C4A-5D39-BA71-AD09-D062D44149D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782CC92-F173-C7F8-E3F8-2ACF5F44693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B5330C5-1503-4C2F-CF49-2AB65A2920D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52E1DDE-48B7-1ED8-40A4-4537618DFED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4D7D992-A07C-27B2-4E5F-BAA86C0F007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B9C7F6D-625B-7FA9-A2DA-1817EE2A9C8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E4CF4F-6B34-5312-B99E-FE1F911696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E33C23F-8B9A-E4B7-1F9D-EB37FC61855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D412B2-AA10-3F39-D39D-C86A19725D1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B7EE1B0-9955-2CBF-E878-BF297AD25D2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43C3C81-26D9-390C-440D-C2E249D62D4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98DA4B6-ADCF-0D7F-58FE-0537CFB4092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3B9EAB-0262-108D-3DD7-BCBDA6D80B6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83EA85F-3663-2093-3A85-8257D57F83D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AC5D5E-C251-446C-6867-09E42573BF6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A0F76D3-1348-A564-F194-01DDDAAA3D7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166E8B5-2502-A8EC-D0E3-957130227FC0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6DB956A-C2F5-4ECB-74C2-59B86A03526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2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22D52-EC5A-2AE3-AF87-E97E770F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25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94531-B8A0-AE23-66C4-4BCD6CA9EE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DD381-5F3C-3EF2-0A26-DE089F3A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6EB2F-D73A-2B3C-B964-BF1D06C05A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4AAE1-42B6-6556-A92F-3AAD21534A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18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29B31F-7596-1924-8D16-172CA30D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26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FEBFCA-B75F-5FE9-827A-9B460ECF9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A21B1-22B3-1B06-56BC-C7E0002672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00A98D-FD38-FFA1-66AE-D50861DCC9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F5770-20FB-0A12-F3C3-C949BEF89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1AF783-077C-662B-96B7-B21A86729B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07192F-F070-A13D-8BC9-C6CF3B09FA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3A3E1B-414A-7AC4-C4C8-E80EF1506C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2C6747-9279-68C1-6C96-42B8B38D98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7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E87A22A-2F0D-AC38-037E-E2925D5F801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915357-E9EC-7BA7-2353-B36D4361567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EF994-3544-AE22-DD7C-B80D4FD36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D7E502-6757-3FA8-2C66-6705240C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A36A4-A69B-B280-BA59-5F2C00894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6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BCDA-5C6C-26CD-44D8-64C48D4F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5BDF6-B057-1533-3327-E5FF0ABAE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B8D7F5-7C35-EB22-06A6-8839B329D91A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0194B1-3C58-72FA-6750-325BF8170DD3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DCCBC-177D-EFD3-6158-DDAA591D7C71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2B63B-E00A-E07E-5179-A0BFB30F8A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19CE8-59BB-3917-FC07-0D7F08A36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14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F1A96-C4CC-6294-29D6-673283BE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8B624-C38B-C891-5639-2E50053E9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34C43E-67FA-682D-228D-644216D13667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EA464C-33DB-CDA0-F682-6859D2D09494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64B4F-DB71-0D39-3D02-1CFFD20777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C2ECA3-CC66-F02B-2E68-4662F4990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88C797-FC94-D821-9E31-47D966D1E8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EB376C5-F27C-013B-7F98-07334116B943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94D108-9AD1-0A0C-EBE4-82FDCC01A7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93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26D7D-5C2C-6E35-98F3-16285E47B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F1DD1-21DD-FD0B-F8DC-B0C1303A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4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75152-EDFB-66AD-7A21-C953A5033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B1B4A-2FB3-04BC-9F19-F2FEB2E1E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483C01-F272-DFF8-803E-C59BAFC228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9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50C56E-CAF9-B7A2-DC7E-33E8C302DDA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0DFD2-876B-E3D1-AE6E-443528B1F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30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35BCC4-912B-E4A3-F083-AFB28D6FF8A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8DFCD-F6B7-6C3B-2CD0-80A6BD476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55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E23ECE-BB09-36B8-F4DF-511AB9B20D6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C1381-0A50-B1DF-160E-71C394057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B0CDDF-C440-B62E-496B-EEDFA16EA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37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3A5C50-D986-E806-8957-0292D3965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A8DE6-8344-1D7D-D524-B03636C56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6E4DC8-773F-6208-9F4E-494BCB79B7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20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007D5-0D0C-5C50-C334-F98CFB6E18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47B7D-844A-260A-94C3-4AD6C19D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09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311C21-4BF7-D681-9ABD-98E1C1B6F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026F8-D5B4-04B9-4843-6099A98DE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1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534F50-9744-EE9D-F465-CCD1ADD9D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ECD79-0B0F-7F0E-78FA-4CA8A0BF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2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62070-B337-9990-6C36-9EB5133575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16D22-531F-4B36-6544-443CD10664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9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750D11-4DAF-5BE7-CDA7-CFE1CDC6D2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EE51E-8403-FB4D-FD07-B64E58E1F4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5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F75B7A-D920-F1A1-21B2-BF55688D31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62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FBDAE-92CF-EE5B-0AD4-1BE9A2C0E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24102-9391-A30B-0C53-C2FF90F0A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3B2E17-81EE-3ADA-9995-6F358840E2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6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49033-A802-00C3-44B2-B836F7FF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8E7B9-2D7C-5215-D2A3-80F2373C751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A1645-B223-6EE7-00D4-F69FBDFCB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73473-2A04-2571-A677-F51EFC343C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39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74A7275-AF84-9B40-8807-ECE71B3A4094}" vid="{273D6F7E-0D2D-C648-B5F2-E09C219F108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74A7275-AF84-9B40-8807-ECE71B3A4094}" vid="{0540A260-92CE-C44C-9873-9402292B892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IGB_Template_111424</Template>
  <TotalTime>1</TotalTime>
  <Words>306</Words>
  <Application>Microsoft Office PowerPoint</Application>
  <PresentationFormat>Widescreen</PresentationFormat>
  <Paragraphs>61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Aptos</vt:lpstr>
      <vt:lpstr>Aptos Display</vt:lpstr>
      <vt:lpstr>Arial</vt:lpstr>
      <vt:lpstr>System Font Regular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Vasi, Nicholas</dc:creator>
  <cp:keywords/>
  <dc:description/>
  <cp:lastModifiedBy>Vasi, Nicholas</cp:lastModifiedBy>
  <cp:revision>1</cp:revision>
  <dcterms:created xsi:type="dcterms:W3CDTF">2024-11-15T19:24:15Z</dcterms:created>
  <dcterms:modified xsi:type="dcterms:W3CDTF">2024-11-15T19:25:23Z</dcterms:modified>
  <cp:category/>
</cp:coreProperties>
</file>